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466" r:id="rId2"/>
    <p:sldId id="546" r:id="rId3"/>
    <p:sldId id="488" r:id="rId4"/>
    <p:sldId id="450" r:id="rId5"/>
    <p:sldId id="451" r:id="rId6"/>
    <p:sldId id="482" r:id="rId7"/>
    <p:sldId id="490" r:id="rId8"/>
    <p:sldId id="484" r:id="rId9"/>
    <p:sldId id="544" r:id="rId10"/>
    <p:sldId id="513" r:id="rId11"/>
    <p:sldId id="486" r:id="rId12"/>
    <p:sldId id="487" r:id="rId13"/>
    <p:sldId id="454" r:id="rId14"/>
    <p:sldId id="455" r:id="rId15"/>
    <p:sldId id="287" r:id="rId16"/>
    <p:sldId id="435" r:id="rId17"/>
    <p:sldId id="301" r:id="rId18"/>
    <p:sldId id="462" r:id="rId19"/>
    <p:sldId id="302" r:id="rId20"/>
    <p:sldId id="463" r:id="rId21"/>
    <p:sldId id="303" r:id="rId22"/>
    <p:sldId id="464" r:id="rId23"/>
    <p:sldId id="441" r:id="rId24"/>
    <p:sldId id="465" r:id="rId25"/>
    <p:sldId id="542" r:id="rId26"/>
    <p:sldId id="543" r:id="rId27"/>
    <p:sldId id="560" r:id="rId28"/>
    <p:sldId id="495" r:id="rId29"/>
    <p:sldId id="502" r:id="rId30"/>
    <p:sldId id="505" r:id="rId31"/>
    <p:sldId id="514" r:id="rId32"/>
    <p:sldId id="491" r:id="rId33"/>
    <p:sldId id="351" r:id="rId34"/>
    <p:sldId id="431" r:id="rId35"/>
    <p:sldId id="311" r:id="rId36"/>
    <p:sldId id="561" r:id="rId37"/>
    <p:sldId id="457" r:id="rId38"/>
    <p:sldId id="548" r:id="rId39"/>
    <p:sldId id="559" r:id="rId40"/>
    <p:sldId id="549" r:id="rId41"/>
    <p:sldId id="256" r:id="rId42"/>
    <p:sldId id="550" r:id="rId43"/>
    <p:sldId id="257" r:id="rId44"/>
    <p:sldId id="551" r:id="rId45"/>
    <p:sldId id="258" r:id="rId46"/>
    <p:sldId id="268" r:id="rId47"/>
    <p:sldId id="260" r:id="rId48"/>
    <p:sldId id="269" r:id="rId49"/>
    <p:sldId id="552" r:id="rId50"/>
    <p:sldId id="558" r:id="rId51"/>
    <p:sldId id="553" r:id="rId52"/>
    <p:sldId id="554" r:id="rId53"/>
    <p:sldId id="555" r:id="rId54"/>
    <p:sldId id="556" r:id="rId55"/>
    <p:sldId id="557" r:id="rId56"/>
    <p:sldId id="259" r:id="rId57"/>
    <p:sldId id="261" r:id="rId58"/>
    <p:sldId id="262" r:id="rId59"/>
    <p:sldId id="263" r:id="rId60"/>
    <p:sldId id="264" r:id="rId61"/>
    <p:sldId id="265" r:id="rId62"/>
    <p:sldId id="266" r:id="rId63"/>
    <p:sldId id="267" r:id="rId64"/>
    <p:sldId id="272" r:id="rId65"/>
    <p:sldId id="273" r:id="rId66"/>
    <p:sldId id="270" r:id="rId67"/>
    <p:sldId id="503"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CE8"/>
    <a:srgbClr val="DB2BC6"/>
    <a:srgbClr val="4DC943"/>
    <a:srgbClr val="CF9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3" d="2"/>
        <a:sy n="3" d="2"/>
      </p:scale>
      <p:origin x="0" y="0"/>
    </p:cViewPr>
  </p:notesTextViewPr>
  <p:sorterViewPr>
    <p:cViewPr varScale="1">
      <p:scale>
        <a:sx n="1" d="1"/>
        <a:sy n="1" d="1"/>
      </p:scale>
      <p:origin x="0" y="-146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svg"/><Relationship Id="rId1"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18282-25F2-40E3-A712-537FD2DAAE5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70DE43E-0CFD-41AE-8025-FA75F6353E4B}">
      <dgm:prSet/>
      <dgm:spPr/>
      <dgm:t>
        <a:bodyPr/>
        <a:lstStyle/>
        <a:p>
          <a:pPr>
            <a:defRPr cap="all"/>
          </a:pPr>
          <a:r>
            <a:rPr lang="en-US"/>
            <a:t>Cyber = Internet?</a:t>
          </a:r>
        </a:p>
      </dgm:t>
    </dgm:pt>
    <dgm:pt modelId="{066DEB39-DD09-4DF2-B702-B83452051474}" type="parTrans" cxnId="{B12B0A36-56A1-4BCA-8E4F-C0E76C32DABA}">
      <dgm:prSet/>
      <dgm:spPr/>
      <dgm:t>
        <a:bodyPr/>
        <a:lstStyle/>
        <a:p>
          <a:endParaRPr lang="en-US"/>
        </a:p>
      </dgm:t>
    </dgm:pt>
    <dgm:pt modelId="{3A2D37D2-D8E3-4F0C-ABF1-57B4F366C8B8}" type="sibTrans" cxnId="{B12B0A36-56A1-4BCA-8E4F-C0E76C32DABA}">
      <dgm:prSet/>
      <dgm:spPr/>
      <dgm:t>
        <a:bodyPr/>
        <a:lstStyle/>
        <a:p>
          <a:endParaRPr lang="en-US"/>
        </a:p>
      </dgm:t>
    </dgm:pt>
    <dgm:pt modelId="{1A4FE3A5-81F1-4A8F-B26F-A77F9B5342CF}">
      <dgm:prSet/>
      <dgm:spPr/>
      <dgm:t>
        <a:bodyPr/>
        <a:lstStyle/>
        <a:p>
          <a:pPr>
            <a:defRPr cap="all"/>
          </a:pPr>
          <a:r>
            <a:rPr lang="en-US"/>
            <a:t>Physical = Things? </a:t>
          </a:r>
        </a:p>
      </dgm:t>
    </dgm:pt>
    <dgm:pt modelId="{6D8A904A-F251-47FD-B426-9CB62187AEA7}" type="parTrans" cxnId="{7191E87F-0406-425E-9425-4DA4B2E552C8}">
      <dgm:prSet/>
      <dgm:spPr/>
      <dgm:t>
        <a:bodyPr/>
        <a:lstStyle/>
        <a:p>
          <a:endParaRPr lang="en-US"/>
        </a:p>
      </dgm:t>
    </dgm:pt>
    <dgm:pt modelId="{E54B5C9D-6F87-489A-88DF-02B5ABBE062E}" type="sibTrans" cxnId="{7191E87F-0406-425E-9425-4DA4B2E552C8}">
      <dgm:prSet/>
      <dgm:spPr/>
      <dgm:t>
        <a:bodyPr/>
        <a:lstStyle/>
        <a:p>
          <a:endParaRPr lang="en-US"/>
        </a:p>
      </dgm:t>
    </dgm:pt>
    <dgm:pt modelId="{F47EC873-9C33-4200-9334-901F41407584}" type="pres">
      <dgm:prSet presAssocID="{2BC18282-25F2-40E3-A712-537FD2DAAE5E}" presName="root" presStyleCnt="0">
        <dgm:presLayoutVars>
          <dgm:dir/>
          <dgm:resizeHandles val="exact"/>
        </dgm:presLayoutVars>
      </dgm:prSet>
      <dgm:spPr/>
    </dgm:pt>
    <dgm:pt modelId="{372CA428-CBA7-4F42-B218-D8D9EA6ADEDB}" type="pres">
      <dgm:prSet presAssocID="{F70DE43E-0CFD-41AE-8025-FA75F6353E4B}" presName="compNode" presStyleCnt="0"/>
      <dgm:spPr/>
    </dgm:pt>
    <dgm:pt modelId="{308005E9-BEDF-470C-BAA1-4F76FFC0B063}" type="pres">
      <dgm:prSet presAssocID="{F70DE43E-0CFD-41AE-8025-FA75F6353E4B}" presName="iconBgRect" presStyleLbl="bgShp" presStyleIdx="0" presStyleCnt="2"/>
      <dgm:spPr/>
    </dgm:pt>
    <dgm:pt modelId="{9C5FE4F6-7603-4141-B011-FA617E3F487A}" type="pres">
      <dgm:prSet presAssocID="{F70DE43E-0CFD-41AE-8025-FA75F6353E4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338B250E-AEB1-48FC-91D7-C6B6E05EDDA1}" type="pres">
      <dgm:prSet presAssocID="{F70DE43E-0CFD-41AE-8025-FA75F6353E4B}" presName="spaceRect" presStyleCnt="0"/>
      <dgm:spPr/>
    </dgm:pt>
    <dgm:pt modelId="{A668448E-527A-48E2-920D-CCFCDCADF515}" type="pres">
      <dgm:prSet presAssocID="{F70DE43E-0CFD-41AE-8025-FA75F6353E4B}" presName="textRect" presStyleLbl="revTx" presStyleIdx="0" presStyleCnt="2">
        <dgm:presLayoutVars>
          <dgm:chMax val="1"/>
          <dgm:chPref val="1"/>
        </dgm:presLayoutVars>
      </dgm:prSet>
      <dgm:spPr/>
    </dgm:pt>
    <dgm:pt modelId="{5576D8DA-CB29-4F64-8380-114558EB6968}" type="pres">
      <dgm:prSet presAssocID="{3A2D37D2-D8E3-4F0C-ABF1-57B4F366C8B8}" presName="sibTrans" presStyleCnt="0"/>
      <dgm:spPr/>
    </dgm:pt>
    <dgm:pt modelId="{91625648-4859-4C33-A301-C1E153B41975}" type="pres">
      <dgm:prSet presAssocID="{1A4FE3A5-81F1-4A8F-B26F-A77F9B5342CF}" presName="compNode" presStyleCnt="0"/>
      <dgm:spPr/>
    </dgm:pt>
    <dgm:pt modelId="{D9CBE63E-63C2-479E-927F-1013284FF0D9}" type="pres">
      <dgm:prSet presAssocID="{1A4FE3A5-81F1-4A8F-B26F-A77F9B5342CF}" presName="iconBgRect" presStyleLbl="bgShp" presStyleIdx="1" presStyleCnt="2"/>
      <dgm:spPr/>
    </dgm:pt>
    <dgm:pt modelId="{9DE79317-79D5-4FAE-BF3F-A026B7F6A301}" type="pres">
      <dgm:prSet presAssocID="{1A4FE3A5-81F1-4A8F-B26F-A77F9B5342C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C69B4E7C-E8B3-46E8-A22D-4E835760ED81}" type="pres">
      <dgm:prSet presAssocID="{1A4FE3A5-81F1-4A8F-B26F-A77F9B5342CF}" presName="spaceRect" presStyleCnt="0"/>
      <dgm:spPr/>
    </dgm:pt>
    <dgm:pt modelId="{852FBF30-873A-445A-93EB-F20F6B03FC78}" type="pres">
      <dgm:prSet presAssocID="{1A4FE3A5-81F1-4A8F-B26F-A77F9B5342CF}" presName="textRect" presStyleLbl="revTx" presStyleIdx="1" presStyleCnt="2">
        <dgm:presLayoutVars>
          <dgm:chMax val="1"/>
          <dgm:chPref val="1"/>
        </dgm:presLayoutVars>
      </dgm:prSet>
      <dgm:spPr/>
    </dgm:pt>
  </dgm:ptLst>
  <dgm:cxnLst>
    <dgm:cxn modelId="{B12B0A36-56A1-4BCA-8E4F-C0E76C32DABA}" srcId="{2BC18282-25F2-40E3-A712-537FD2DAAE5E}" destId="{F70DE43E-0CFD-41AE-8025-FA75F6353E4B}" srcOrd="0" destOrd="0" parTransId="{066DEB39-DD09-4DF2-B702-B83452051474}" sibTransId="{3A2D37D2-D8E3-4F0C-ABF1-57B4F366C8B8}"/>
    <dgm:cxn modelId="{7191E87F-0406-425E-9425-4DA4B2E552C8}" srcId="{2BC18282-25F2-40E3-A712-537FD2DAAE5E}" destId="{1A4FE3A5-81F1-4A8F-B26F-A77F9B5342CF}" srcOrd="1" destOrd="0" parTransId="{6D8A904A-F251-47FD-B426-9CB62187AEA7}" sibTransId="{E54B5C9D-6F87-489A-88DF-02B5ABBE062E}"/>
    <dgm:cxn modelId="{73375B80-7184-44A1-AD2F-0317DD409182}" type="presOf" srcId="{2BC18282-25F2-40E3-A712-537FD2DAAE5E}" destId="{F47EC873-9C33-4200-9334-901F41407584}" srcOrd="0" destOrd="0" presId="urn:microsoft.com/office/officeart/2018/5/layout/IconCircleLabelList"/>
    <dgm:cxn modelId="{64B706EE-3243-4D4F-89AF-72B9AB511E2F}" type="presOf" srcId="{1A4FE3A5-81F1-4A8F-B26F-A77F9B5342CF}" destId="{852FBF30-873A-445A-93EB-F20F6B03FC78}" srcOrd="0" destOrd="0" presId="urn:microsoft.com/office/officeart/2018/5/layout/IconCircleLabelList"/>
    <dgm:cxn modelId="{8110ECF5-2F7D-45D3-B62C-FA634E03E6FF}" type="presOf" srcId="{F70DE43E-0CFD-41AE-8025-FA75F6353E4B}" destId="{A668448E-527A-48E2-920D-CCFCDCADF515}" srcOrd="0" destOrd="0" presId="urn:microsoft.com/office/officeart/2018/5/layout/IconCircleLabelList"/>
    <dgm:cxn modelId="{1FB76190-FEB9-4EC2-9E24-B362C8444320}" type="presParOf" srcId="{F47EC873-9C33-4200-9334-901F41407584}" destId="{372CA428-CBA7-4F42-B218-D8D9EA6ADEDB}" srcOrd="0" destOrd="0" presId="urn:microsoft.com/office/officeart/2018/5/layout/IconCircleLabelList"/>
    <dgm:cxn modelId="{74C3F94A-876B-4572-B3AB-884EBFC58D82}" type="presParOf" srcId="{372CA428-CBA7-4F42-B218-D8D9EA6ADEDB}" destId="{308005E9-BEDF-470C-BAA1-4F76FFC0B063}" srcOrd="0" destOrd="0" presId="urn:microsoft.com/office/officeart/2018/5/layout/IconCircleLabelList"/>
    <dgm:cxn modelId="{75EFF177-9C70-42A5-A1AE-B82D60C3D7BE}" type="presParOf" srcId="{372CA428-CBA7-4F42-B218-D8D9EA6ADEDB}" destId="{9C5FE4F6-7603-4141-B011-FA617E3F487A}" srcOrd="1" destOrd="0" presId="urn:microsoft.com/office/officeart/2018/5/layout/IconCircleLabelList"/>
    <dgm:cxn modelId="{DC508114-AEE7-4BBD-8179-BBB588249A88}" type="presParOf" srcId="{372CA428-CBA7-4F42-B218-D8D9EA6ADEDB}" destId="{338B250E-AEB1-48FC-91D7-C6B6E05EDDA1}" srcOrd="2" destOrd="0" presId="urn:microsoft.com/office/officeart/2018/5/layout/IconCircleLabelList"/>
    <dgm:cxn modelId="{DC991458-46FA-42D3-97C6-2239EA222FEA}" type="presParOf" srcId="{372CA428-CBA7-4F42-B218-D8D9EA6ADEDB}" destId="{A668448E-527A-48E2-920D-CCFCDCADF515}" srcOrd="3" destOrd="0" presId="urn:microsoft.com/office/officeart/2018/5/layout/IconCircleLabelList"/>
    <dgm:cxn modelId="{23EA988C-6136-4D65-95C6-A0468B20D183}" type="presParOf" srcId="{F47EC873-9C33-4200-9334-901F41407584}" destId="{5576D8DA-CB29-4F64-8380-114558EB6968}" srcOrd="1" destOrd="0" presId="urn:microsoft.com/office/officeart/2018/5/layout/IconCircleLabelList"/>
    <dgm:cxn modelId="{77BE245B-06B2-4195-8B90-880A404E08DF}" type="presParOf" srcId="{F47EC873-9C33-4200-9334-901F41407584}" destId="{91625648-4859-4C33-A301-C1E153B41975}" srcOrd="2" destOrd="0" presId="urn:microsoft.com/office/officeart/2018/5/layout/IconCircleLabelList"/>
    <dgm:cxn modelId="{80D70DBC-38EF-4DA6-91E4-F7F5ABD339FD}" type="presParOf" srcId="{91625648-4859-4C33-A301-C1E153B41975}" destId="{D9CBE63E-63C2-479E-927F-1013284FF0D9}" srcOrd="0" destOrd="0" presId="urn:microsoft.com/office/officeart/2018/5/layout/IconCircleLabelList"/>
    <dgm:cxn modelId="{CDE2B4B7-3F9E-4F65-98BC-F266814FC8F5}" type="presParOf" srcId="{91625648-4859-4C33-A301-C1E153B41975}" destId="{9DE79317-79D5-4FAE-BF3F-A026B7F6A301}" srcOrd="1" destOrd="0" presId="urn:microsoft.com/office/officeart/2018/5/layout/IconCircleLabelList"/>
    <dgm:cxn modelId="{66BB9990-6631-49CF-8373-A2BD18752D8A}" type="presParOf" srcId="{91625648-4859-4C33-A301-C1E153B41975}" destId="{C69B4E7C-E8B3-46E8-A22D-4E835760ED81}" srcOrd="2" destOrd="0" presId="urn:microsoft.com/office/officeart/2018/5/layout/IconCircleLabelList"/>
    <dgm:cxn modelId="{CDEA166F-7688-4083-90B2-EB086CE1200C}" type="presParOf" srcId="{91625648-4859-4C33-A301-C1E153B41975}" destId="{852FBF30-873A-445A-93EB-F20F6B03FC7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005E9-BEDF-470C-BAA1-4F76FFC0B063}">
      <dsp:nvSpPr>
        <dsp:cNvPr id="0" name=""/>
        <dsp:cNvSpPr/>
      </dsp:nvSpPr>
      <dsp:spPr>
        <a:xfrm>
          <a:off x="1722039" y="37400"/>
          <a:ext cx="1441125" cy="14411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5FE4F6-7603-4141-B011-FA617E3F487A}">
      <dsp:nvSpPr>
        <dsp:cNvPr id="0" name=""/>
        <dsp:cNvSpPr/>
      </dsp:nvSpPr>
      <dsp:spPr>
        <a:xfrm>
          <a:off x="2029164" y="344525"/>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68448E-527A-48E2-920D-CCFCDCADF515}">
      <dsp:nvSpPr>
        <dsp:cNvPr id="0" name=""/>
        <dsp:cNvSpPr/>
      </dsp:nvSpPr>
      <dsp:spPr>
        <a:xfrm>
          <a:off x="1261351" y="1927400"/>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Cyber = Internet?</a:t>
          </a:r>
        </a:p>
      </dsp:txBody>
      <dsp:txXfrm>
        <a:off x="1261351" y="1927400"/>
        <a:ext cx="2362500" cy="720000"/>
      </dsp:txXfrm>
    </dsp:sp>
    <dsp:sp modelId="{D9CBE63E-63C2-479E-927F-1013284FF0D9}">
      <dsp:nvSpPr>
        <dsp:cNvPr id="0" name=""/>
        <dsp:cNvSpPr/>
      </dsp:nvSpPr>
      <dsp:spPr>
        <a:xfrm>
          <a:off x="1722039" y="3238025"/>
          <a:ext cx="1441125" cy="14411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E79317-79D5-4FAE-BF3F-A026B7F6A301}">
      <dsp:nvSpPr>
        <dsp:cNvPr id="0" name=""/>
        <dsp:cNvSpPr/>
      </dsp:nvSpPr>
      <dsp:spPr>
        <a:xfrm>
          <a:off x="2029164" y="3545150"/>
          <a:ext cx="826875" cy="826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2FBF30-873A-445A-93EB-F20F6B03FC78}">
      <dsp:nvSpPr>
        <dsp:cNvPr id="0" name=""/>
        <dsp:cNvSpPr/>
      </dsp:nvSpPr>
      <dsp:spPr>
        <a:xfrm>
          <a:off x="1261351" y="5128025"/>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Physical = Things? </a:t>
          </a:r>
        </a:p>
      </dsp:txBody>
      <dsp:txXfrm>
        <a:off x="1261351" y="5128025"/>
        <a:ext cx="23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CD35FAD6-FB7B-4D82-9FE8-ACBC441B25DA}" type="datetimeFigureOut">
              <a:rPr lang="en-US" smtClean="0"/>
              <a:t>9/24/19</a:t>
            </a:fld>
            <a:endParaRPr lang="en-US"/>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A624BCE1-0E91-4FBA-AA4A-6AF6AA9F0114}" type="slidenum">
              <a:rPr lang="en-US" smtClean="0"/>
              <a:t>‹#›</a:t>
            </a:fld>
            <a:endParaRPr lang="en-US"/>
          </a:p>
        </p:txBody>
      </p:sp>
    </p:spTree>
    <p:extLst>
      <p:ext uri="{BB962C8B-B14F-4D97-AF65-F5344CB8AC3E}">
        <p14:creationId xmlns:p14="http://schemas.microsoft.com/office/powerpoint/2010/main" val="3899891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134" y="1"/>
            <a:ext cx="3038648" cy="466725"/>
          </a:xfrm>
          <a:prstGeom prst="rect">
            <a:avLst/>
          </a:prstGeom>
        </p:spPr>
        <p:txBody>
          <a:bodyPr vert="horz" lIns="91440" tIns="45720" rIns="91440" bIns="45720" rtlCol="0"/>
          <a:lstStyle>
            <a:lvl1pPr algn="r">
              <a:defRPr sz="1200"/>
            </a:lvl1pPr>
          </a:lstStyle>
          <a:p>
            <a:fld id="{0622EFCD-B9A2-4B5D-900B-AE19561361E6}" type="datetimeFigureOut">
              <a:rPr lang="en-US" smtClean="0"/>
              <a:t>9/24/19</a:t>
            </a:fld>
            <a:endParaRPr lang="en-US"/>
          </a:p>
        </p:txBody>
      </p:sp>
      <p:sp>
        <p:nvSpPr>
          <p:cNvPr id="4" name="Slide Image Placeholder 3"/>
          <p:cNvSpPr>
            <a:spLocks noGrp="1" noRot="1" noChangeAspect="1"/>
          </p:cNvSpPr>
          <p:nvPr>
            <p:ph type="sldImg" idx="2"/>
          </p:nvPr>
        </p:nvSpPr>
        <p:spPr>
          <a:xfrm>
            <a:off x="1414463" y="1162050"/>
            <a:ext cx="4183062"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848" y="4473576"/>
            <a:ext cx="560832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134" y="8829676"/>
            <a:ext cx="3038648" cy="466725"/>
          </a:xfrm>
          <a:prstGeom prst="rect">
            <a:avLst/>
          </a:prstGeom>
        </p:spPr>
        <p:txBody>
          <a:bodyPr vert="horz" lIns="91440" tIns="45720" rIns="91440" bIns="45720" rtlCol="0" anchor="b"/>
          <a:lstStyle>
            <a:lvl1pPr algn="r">
              <a:defRPr sz="1200"/>
            </a:lvl1pPr>
          </a:lstStyle>
          <a:p>
            <a:fld id="{6C308D34-A065-43A2-AD5D-13CD79A5CC3B}" type="slidenum">
              <a:rPr lang="en-US" smtClean="0"/>
              <a:t>‹#›</a:t>
            </a:fld>
            <a:endParaRPr lang="en-US"/>
          </a:p>
        </p:txBody>
      </p:sp>
    </p:spTree>
    <p:extLst>
      <p:ext uri="{BB962C8B-B14F-4D97-AF65-F5344CB8AC3E}">
        <p14:creationId xmlns:p14="http://schemas.microsoft.com/office/powerpoint/2010/main" val="2573881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ee79941e7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5ee79941e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998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ee79941e7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5ee79941e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ee79941e7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5ee79941e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5eea06d2e5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5eea06d2e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eea06d2e5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eea06d2e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db33b50d9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db33b50d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ee79941e7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ee79941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ee79941e7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ee79941e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53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ee79941e7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ee79941e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ee79941e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ee79941e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ee79941e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5ee79941e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ee79941e7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ee79941e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ee79941e7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ee79941e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ee79941e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ee79941e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C42593-5683-48AE-9EF7-0DFA2396B3F0}"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3568792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42593-5683-48AE-9EF7-0DFA2396B3F0}"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397035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42593-5683-48AE-9EF7-0DFA2396B3F0}"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3797408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grpSp>
        <p:nvGrpSpPr>
          <p:cNvPr id="85" name="Google Shape;85;p4"/>
          <p:cNvGrpSpPr/>
          <p:nvPr/>
        </p:nvGrpSpPr>
        <p:grpSpPr>
          <a:xfrm>
            <a:off x="625966" y="399168"/>
            <a:ext cx="999312" cy="1332416"/>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8" name="Google Shape;88;p4"/>
          <p:cNvSpPr txBox="1">
            <a:spLocks noGrp="1"/>
          </p:cNvSpPr>
          <p:nvPr>
            <p:ph type="title"/>
          </p:nvPr>
        </p:nvSpPr>
        <p:spPr>
          <a:xfrm>
            <a:off x="1303800" y="798100"/>
            <a:ext cx="7030500" cy="1332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2653400"/>
            <a:ext cx="7030500" cy="3388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0" name="Google Shape;90;p4"/>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808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42593-5683-48AE-9EF7-0DFA2396B3F0}"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262791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C42593-5683-48AE-9EF7-0DFA2396B3F0}"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2850754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C42593-5683-48AE-9EF7-0DFA2396B3F0}" type="datetimeFigureOut">
              <a:rPr lang="en-US" smtClean="0"/>
              <a:t>9/24/19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380850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C42593-5683-48AE-9EF7-0DFA2396B3F0}" type="datetimeFigureOut">
              <a:rPr lang="en-US" smtClean="0"/>
              <a:t>9/24/19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111213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C42593-5683-48AE-9EF7-0DFA2396B3F0}" type="datetimeFigureOut">
              <a:rPr lang="en-US" smtClean="0"/>
              <a:t>9/24/19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1143696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C42593-5683-48AE-9EF7-0DFA2396B3F0}" type="datetimeFigureOut">
              <a:rPr lang="en-US" smtClean="0"/>
              <a:t>9/24/19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121147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C42593-5683-48AE-9EF7-0DFA2396B3F0}" type="datetimeFigureOut">
              <a:rPr lang="en-US" smtClean="0"/>
              <a:t>9/24/19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2967380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C42593-5683-48AE-9EF7-0DFA2396B3F0}" type="datetimeFigureOut">
              <a:rPr lang="en-US" smtClean="0"/>
              <a:t>9/24/19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539C3-3F17-4C58-A48E-6CFDF4144087}" type="slidenum">
              <a:rPr lang="en-US" smtClean="0"/>
              <a:t>‹#›</a:t>
            </a:fld>
            <a:endParaRPr lang="en-US"/>
          </a:p>
        </p:txBody>
      </p:sp>
    </p:spTree>
    <p:extLst>
      <p:ext uri="{BB962C8B-B14F-4D97-AF65-F5344CB8AC3E}">
        <p14:creationId xmlns:p14="http://schemas.microsoft.com/office/powerpoint/2010/main" val="14836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C42593-5683-48AE-9EF7-0DFA2396B3F0}" type="datetimeFigureOut">
              <a:rPr lang="en-US" smtClean="0"/>
              <a:t>9/24/19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539C3-3F17-4C58-A48E-6CFDF4144087}" type="slidenum">
              <a:rPr lang="en-US" smtClean="0"/>
              <a:t>‹#›</a:t>
            </a:fld>
            <a:endParaRPr lang="en-US"/>
          </a:p>
        </p:txBody>
      </p:sp>
    </p:spTree>
    <p:extLst>
      <p:ext uri="{BB962C8B-B14F-4D97-AF65-F5344CB8AC3E}">
        <p14:creationId xmlns:p14="http://schemas.microsoft.com/office/powerpoint/2010/main" val="3070316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mailto:j.voas@ieee.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nternetsociety.org/sites/default/files/ISOC-IoT-Overview-20151221-en.pdf"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tinyurl.com/zjqh9gc"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dl.acm.org/ft_gateway.cfm?id=2822883&amp;type=pdf"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ieeexplore.ieee.org/stamp/stamp.jsp?tp=&amp;arnumber=7393961" TargetMode="External"/><Relationship Id="rId4" Type="http://schemas.openxmlformats.org/officeDocument/2006/relationships/hyperlink" Target="http://www.sciencedirect.com/science/article/pii/S1570870515001195"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478232"/>
            <a:ext cx="527559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3581400" y="1524000"/>
            <a:ext cx="5029199" cy="4114800"/>
          </a:xfrm>
        </p:spPr>
        <p:txBody>
          <a:bodyPr>
            <a:normAutofit/>
          </a:bodyPr>
          <a:lstStyle/>
          <a:p>
            <a:pPr>
              <a:lnSpc>
                <a:spcPct val="90000"/>
              </a:lnSpc>
            </a:pPr>
            <a:r>
              <a:rPr lang="en-US" sz="2400" b="1" dirty="0">
                <a:solidFill>
                  <a:schemeClr val="bg1"/>
                </a:solidFill>
              </a:rPr>
              <a:t>Aggregating Atomic Clocks for Time-Stamps (for Internet of Things (IoT), Blockchain, and Beyond)</a:t>
            </a:r>
            <a:br>
              <a:rPr kumimoji="1" lang="en-US" altLang="zh-TW" sz="2400" dirty="0">
                <a:solidFill>
                  <a:schemeClr val="bg1"/>
                </a:solidFill>
              </a:rPr>
            </a:br>
            <a:endParaRPr kumimoji="1" lang="zh-TW" altLang="en-US" sz="2400" i="1" dirty="0">
              <a:solidFill>
                <a:schemeClr val="bg1"/>
              </a:solidFill>
            </a:endParaRPr>
          </a:p>
        </p:txBody>
      </p:sp>
      <p:pic>
        <p:nvPicPr>
          <p:cNvPr id="7" name="Content Placeholder 4">
            <a:extLst>
              <a:ext uri="{FF2B5EF4-FFF2-40B4-BE49-F238E27FC236}">
                <a16:creationId xmlns:a16="http://schemas.microsoft.com/office/drawing/2014/main" id="{99021B89-9ECF-452C-AD3C-4A11492802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38" y="478232"/>
            <a:ext cx="2155199" cy="2789902"/>
          </a:xfrm>
          <a:prstGeom prst="rect">
            <a:avLst/>
          </a:prstGeom>
        </p:spPr>
      </p:pic>
      <p:cxnSp>
        <p:nvCxnSpPr>
          <p:cNvPr id="21" name="Straight Connector 1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2639023"/>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FC590F7-0BE5-429F-9E19-DE067894A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14" y="4222021"/>
            <a:ext cx="2747048" cy="1524611"/>
          </a:xfrm>
          <a:prstGeom prst="rect">
            <a:avLst/>
          </a:prstGeom>
        </p:spPr>
      </p:pic>
      <p:sp>
        <p:nvSpPr>
          <p:cNvPr id="4" name="內容版面配置區 3"/>
          <p:cNvSpPr>
            <a:spLocks noGrp="1"/>
          </p:cNvSpPr>
          <p:nvPr>
            <p:ph sz="quarter" idx="1"/>
          </p:nvPr>
        </p:nvSpPr>
        <p:spPr>
          <a:xfrm>
            <a:off x="3973321" y="4480057"/>
            <a:ext cx="4310390" cy="1539743"/>
          </a:xfrm>
        </p:spPr>
        <p:txBody>
          <a:bodyPr anchor="t">
            <a:normAutofit lnSpcReduction="10000"/>
          </a:bodyPr>
          <a:lstStyle/>
          <a:p>
            <a:pPr marL="0" indent="0">
              <a:buNone/>
            </a:pPr>
            <a:r>
              <a:rPr kumimoji="1" lang="en-US" altLang="zh-TW" sz="2100" dirty="0">
                <a:solidFill>
                  <a:srgbClr val="FFFFFF"/>
                </a:solidFill>
              </a:rPr>
              <a:t>Jeffrey Voas</a:t>
            </a:r>
          </a:p>
          <a:p>
            <a:pPr marL="0" indent="0">
              <a:buNone/>
            </a:pPr>
            <a:endParaRPr kumimoji="1" lang="en-US" altLang="zh-TW" sz="2100" dirty="0">
              <a:solidFill>
                <a:srgbClr val="FFFFFF"/>
              </a:solidFill>
            </a:endParaRPr>
          </a:p>
          <a:p>
            <a:pPr marL="0" indent="0">
              <a:buNone/>
            </a:pPr>
            <a:r>
              <a:rPr kumimoji="1" lang="en-US" altLang="zh-TW" sz="2100" dirty="0">
                <a:solidFill>
                  <a:schemeClr val="bg1"/>
                </a:solidFill>
                <a:hlinkClick r:id="rId4">
                  <a:extLst>
                    <a:ext uri="{A12FA001-AC4F-418D-AE19-62706E023703}">
                      <ahyp:hlinkClr xmlns:ahyp="http://schemas.microsoft.com/office/drawing/2018/hyperlinkcolor" val="tx"/>
                    </a:ext>
                  </a:extLst>
                </a:hlinkClick>
              </a:rPr>
              <a:t>j.voas@ieee.org</a:t>
            </a:r>
            <a:endParaRPr kumimoji="1" lang="en-US" altLang="zh-TW" sz="2100" dirty="0">
              <a:solidFill>
                <a:schemeClr val="bg1"/>
              </a:solidFill>
            </a:endParaRPr>
          </a:p>
          <a:p>
            <a:pPr marL="0" indent="0">
              <a:buNone/>
            </a:pPr>
            <a:r>
              <a:rPr kumimoji="1" lang="en-US" altLang="zh-TW" sz="2100" dirty="0">
                <a:solidFill>
                  <a:srgbClr val="FFFFFF"/>
                </a:solidFill>
              </a:rPr>
              <a:t>Jeff.voas@nist.gov</a:t>
            </a:r>
          </a:p>
          <a:p>
            <a:pPr marL="0" indent="0">
              <a:buNone/>
            </a:pPr>
            <a:endParaRPr kumimoji="1" lang="en-US" altLang="zh-TW" sz="2100" b="1" dirty="0">
              <a:solidFill>
                <a:srgbClr val="FFFFFF"/>
              </a:solidFill>
            </a:endParaRPr>
          </a:p>
          <a:p>
            <a:pPr marL="0" indent="0">
              <a:buNone/>
            </a:pPr>
            <a:endParaRPr kumimoji="1" lang="en-US" altLang="zh-TW" sz="2100" i="1" dirty="0">
              <a:solidFill>
                <a:srgbClr val="FFFFFF"/>
              </a:solidFill>
            </a:endParaRPr>
          </a:p>
          <a:p>
            <a:pPr marL="0" indent="0">
              <a:buNone/>
            </a:pPr>
            <a:endParaRPr kumimoji="1" lang="en-US" altLang="zh-TW" sz="2100" dirty="0">
              <a:solidFill>
                <a:srgbClr val="FFFFFF"/>
              </a:solidFill>
            </a:endParaRPr>
          </a:p>
          <a:p>
            <a:pPr marL="0" indent="0">
              <a:buNone/>
            </a:pPr>
            <a:endParaRPr kumimoji="1" lang="en-US" altLang="zh-TW" sz="2100" dirty="0">
              <a:solidFill>
                <a:srgbClr val="FFFFFF"/>
              </a:solidFill>
            </a:endParaRPr>
          </a:p>
          <a:p>
            <a:pPr marL="0" indent="0">
              <a:buNone/>
            </a:pPr>
            <a:endParaRPr kumimoji="1" lang="en-US" altLang="zh-TW" sz="2100" dirty="0">
              <a:solidFill>
                <a:srgbClr val="FFFFFF"/>
              </a:solidFill>
            </a:endParaRPr>
          </a:p>
          <a:p>
            <a:pPr marL="0" indent="0">
              <a:buNone/>
            </a:pPr>
            <a:endParaRPr kumimoji="1" lang="en-US" altLang="zh-TW" sz="2100" dirty="0">
              <a:solidFill>
                <a:srgbClr val="FFFFFF"/>
              </a:solidFill>
            </a:endParaRPr>
          </a:p>
        </p:txBody>
      </p:sp>
      <p:sp>
        <p:nvSpPr>
          <p:cNvPr id="3" name="投影片編號版面配置區 2"/>
          <p:cNvSpPr>
            <a:spLocks noGrp="1"/>
          </p:cNvSpPr>
          <p:nvPr>
            <p:ph type="sldNum" sz="quarter" idx="12"/>
          </p:nvPr>
        </p:nvSpPr>
        <p:spPr>
          <a:xfrm>
            <a:off x="8271840" y="6455503"/>
            <a:ext cx="487018" cy="365125"/>
          </a:xfrm>
        </p:spPr>
        <p:txBody>
          <a:bodyPr>
            <a:normAutofit/>
          </a:bodyPr>
          <a:lstStyle/>
          <a:p>
            <a:pPr>
              <a:spcAft>
                <a:spcPts val="600"/>
              </a:spcAft>
            </a:pPr>
            <a:fld id="{D6D4D448-C514-43B5-988B-65FF575A97E0}" type="slidenum">
              <a:rPr lang="zh-TW" altLang="en-US" smtClean="0"/>
              <a:pPr>
                <a:spcAft>
                  <a:spcPts val="600"/>
                </a:spcAft>
              </a:pPr>
              <a:t>1</a:t>
            </a:fld>
            <a:endParaRPr lang="zh-TW" altLang="en-US"/>
          </a:p>
        </p:txBody>
      </p:sp>
    </p:spTree>
    <p:extLst>
      <p:ext uri="{BB962C8B-B14F-4D97-AF65-F5344CB8AC3E}">
        <p14:creationId xmlns:p14="http://schemas.microsoft.com/office/powerpoint/2010/main" val="2619511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0"/>
            <a:ext cx="5185533" cy="6786890"/>
          </a:xfrm>
        </p:spPr>
      </p:pic>
      <p:sp>
        <p:nvSpPr>
          <p:cNvPr id="2" name="TextBox 1"/>
          <p:cNvSpPr txBox="1"/>
          <p:nvPr/>
        </p:nvSpPr>
        <p:spPr>
          <a:xfrm>
            <a:off x="1066800" y="6388655"/>
            <a:ext cx="7046534" cy="369332"/>
          </a:xfrm>
          <a:prstGeom prst="rect">
            <a:avLst/>
          </a:prstGeom>
          <a:noFill/>
        </p:spPr>
        <p:txBody>
          <a:bodyPr wrap="square" rtlCol="0">
            <a:spAutoFit/>
          </a:bodyPr>
          <a:lstStyle/>
          <a:p>
            <a:r>
              <a:rPr lang="en-US" dirty="0">
                <a:solidFill>
                  <a:srgbClr val="FF0000"/>
                </a:solidFill>
              </a:rPr>
              <a:t>http://nvlpubs.nist.gov/nistpubs/SpecialPublications/NIST.SP.800-183.pdf</a:t>
            </a:r>
          </a:p>
        </p:txBody>
      </p:sp>
    </p:spTree>
    <p:extLst>
      <p:ext uri="{BB962C8B-B14F-4D97-AF65-F5344CB8AC3E}">
        <p14:creationId xmlns:p14="http://schemas.microsoft.com/office/powerpoint/2010/main" val="2711029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標題 1"/>
          <p:cNvSpPr>
            <a:spLocks noGrp="1"/>
          </p:cNvSpPr>
          <p:nvPr>
            <p:ph type="title"/>
          </p:nvPr>
        </p:nvSpPr>
        <p:spPr>
          <a:xfrm>
            <a:off x="482601" y="623392"/>
            <a:ext cx="2522980" cy="1607060"/>
          </a:xfrm>
          <a:noFill/>
          <a:ln w="19050">
            <a:solidFill>
              <a:schemeClr val="tx1"/>
            </a:solidFill>
          </a:ln>
        </p:spPr>
        <p:txBody>
          <a:bodyPr wrap="square" anchor="ctr">
            <a:normAutofit/>
          </a:bodyPr>
          <a:lstStyle/>
          <a:p>
            <a:pPr>
              <a:lnSpc>
                <a:spcPct val="90000"/>
              </a:lnSpc>
            </a:pPr>
            <a:r>
              <a:rPr kumimoji="1" lang="en-US" altLang="zh-TW" sz="1700" b="1"/>
              <a:t>Goal of 800-183</a:t>
            </a:r>
            <a:r>
              <a:rPr kumimoji="1" lang="en-US" altLang="zh-TW" sz="1700"/>
              <a:t>: </a:t>
            </a:r>
            <a:br>
              <a:rPr kumimoji="1" lang="en-US" altLang="zh-TW" sz="1700"/>
            </a:br>
            <a:br>
              <a:rPr kumimoji="1" lang="en-US" altLang="zh-TW" sz="1700"/>
            </a:br>
            <a:r>
              <a:rPr kumimoji="1" lang="en-US" altLang="zh-TW" sz="1700"/>
              <a:t>Explain What</a:t>
            </a:r>
            <a:br>
              <a:rPr kumimoji="1" lang="en-US" altLang="zh-TW" sz="1700"/>
            </a:br>
            <a:r>
              <a:rPr kumimoji="1" lang="en-US" altLang="zh-TW" sz="1700"/>
              <a:t>One Viewpoint of What IoT Might Be</a:t>
            </a:r>
            <a:br>
              <a:rPr kumimoji="1" lang="en-US" altLang="zh-TW" sz="1700"/>
            </a:br>
            <a:endParaRPr kumimoji="1" lang="zh-TW" altLang="en-US" sz="1700" i="1"/>
          </a:p>
        </p:txBody>
      </p:sp>
      <p:sp>
        <p:nvSpPr>
          <p:cNvPr id="4" name="內容版面配置區 3"/>
          <p:cNvSpPr>
            <a:spLocks noGrp="1"/>
          </p:cNvSpPr>
          <p:nvPr>
            <p:ph sz="quarter" idx="1"/>
          </p:nvPr>
        </p:nvSpPr>
        <p:spPr>
          <a:xfrm>
            <a:off x="482601" y="2638043"/>
            <a:ext cx="2522980" cy="3415623"/>
          </a:xfrm>
        </p:spPr>
        <p:txBody>
          <a:bodyPr>
            <a:normAutofit/>
          </a:bodyPr>
          <a:lstStyle/>
          <a:p>
            <a:pPr marL="0" indent="0">
              <a:buNone/>
            </a:pPr>
            <a:endParaRPr kumimoji="1" lang="en-US" altLang="zh-TW" sz="1700"/>
          </a:p>
          <a:p>
            <a:pPr marL="0" indent="0">
              <a:buNone/>
            </a:pPr>
            <a:endParaRPr kumimoji="1" lang="en-US" altLang="zh-TW" sz="1700"/>
          </a:p>
          <a:p>
            <a:pPr marL="0" indent="0">
              <a:buNone/>
            </a:pPr>
            <a:endParaRPr kumimoji="1" lang="en-US" altLang="zh-TW" sz="17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7671" y="643467"/>
            <a:ext cx="4179378" cy="5410199"/>
          </a:xfrm>
          <a:prstGeom prst="rect">
            <a:avLst/>
          </a:prstGeom>
        </p:spPr>
      </p:pic>
      <p:sp>
        <p:nvSpPr>
          <p:cNvPr id="3" name="投影片編號版面配置區 2"/>
          <p:cNvSpPr>
            <a:spLocks noGrp="1"/>
          </p:cNvSpPr>
          <p:nvPr>
            <p:ph type="sldNum" sz="quarter" idx="12"/>
          </p:nvPr>
        </p:nvSpPr>
        <p:spPr>
          <a:xfrm>
            <a:off x="6457950" y="6356350"/>
            <a:ext cx="2057400" cy="365125"/>
          </a:xfrm>
        </p:spPr>
        <p:txBody>
          <a:bodyPr>
            <a:normAutofit/>
          </a:bodyPr>
          <a:lstStyle/>
          <a:p>
            <a:pPr>
              <a:spcAft>
                <a:spcPts val="600"/>
              </a:spcAft>
            </a:pPr>
            <a:fld id="{D6D4D448-C514-43B5-988B-65FF575A97E0}" type="slidenum">
              <a:rPr lang="zh-TW" altLang="en-US" smtClean="0"/>
              <a:pPr>
                <a:spcAft>
                  <a:spcPts val="600"/>
                </a:spcAft>
              </a:pPr>
              <a:t>11</a:t>
            </a:fld>
            <a:endParaRPr lang="zh-TW" altLang="en-US"/>
          </a:p>
        </p:txBody>
      </p:sp>
    </p:spTree>
    <p:extLst>
      <p:ext uri="{BB962C8B-B14F-4D97-AF65-F5344CB8AC3E}">
        <p14:creationId xmlns:p14="http://schemas.microsoft.com/office/powerpoint/2010/main" val="40209487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a:solidFill>
                  <a:schemeClr val="accent1"/>
                </a:solidFill>
              </a:rPr>
              <a:t>Rationale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pPr marL="457200" lvl="0" indent="-457200">
              <a:buFont typeface="+mj-lt"/>
              <a:buAutoNum type="arabicPeriod"/>
            </a:pPr>
            <a:r>
              <a:rPr lang="en-US" sz="2100"/>
              <a:t>It is easier to discuss a </a:t>
            </a:r>
            <a:r>
              <a:rPr lang="en-US" sz="2100" i="1"/>
              <a:t>purposed</a:t>
            </a:r>
            <a:r>
              <a:rPr lang="en-US" sz="2100"/>
              <a:t> NoT than “an IoT.”</a:t>
            </a:r>
          </a:p>
          <a:p>
            <a:pPr marL="457200" lvl="0" indent="-457200">
              <a:buFont typeface="+mj-lt"/>
              <a:buAutoNum type="arabicPeriod"/>
            </a:pPr>
            <a:endParaRPr lang="en-US" sz="2100"/>
          </a:p>
          <a:p>
            <a:pPr marL="457200" indent="-457200">
              <a:buFont typeface="+mj-lt"/>
              <a:buAutoNum type="arabicPeriod"/>
            </a:pPr>
            <a:r>
              <a:rPr lang="en-US" sz="2100"/>
              <a:t>Do you actually have “an IoT”? If so, can I compare your IoT to my IoT? No! Why? The Internet is not measurable and </a:t>
            </a:r>
            <a:r>
              <a:rPr lang="en-US" sz="2100" u="sng"/>
              <a:t>bounded</a:t>
            </a:r>
            <a:r>
              <a:rPr lang="en-US" sz="2100"/>
              <a:t>. (IoT metrology)</a:t>
            </a:r>
          </a:p>
          <a:p>
            <a:pPr marL="457200" indent="-457200">
              <a:buFont typeface="+mj-lt"/>
              <a:buAutoNum type="arabicPeriod"/>
            </a:pPr>
            <a:endParaRPr lang="en-US" sz="2100"/>
          </a:p>
          <a:p>
            <a:pPr marL="457200" lvl="0" indent="-457200">
              <a:buFont typeface="+mj-lt"/>
              <a:buAutoNum type="arabicPeriod"/>
            </a:pPr>
            <a:r>
              <a:rPr lang="en-US" sz="2100"/>
              <a:t>In contrast, a NoT can be measured, bounded, and compared.</a:t>
            </a:r>
          </a:p>
          <a:p>
            <a:endParaRPr lang="en-US" sz="2100" b="1"/>
          </a:p>
          <a:p>
            <a:endParaRPr lang="en-US" sz="2100"/>
          </a:p>
        </p:txBody>
      </p:sp>
    </p:spTree>
    <p:extLst>
      <p:ext uri="{BB962C8B-B14F-4D97-AF65-F5344CB8AC3E}">
        <p14:creationId xmlns:p14="http://schemas.microsoft.com/office/powerpoint/2010/main" val="138700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628650" y="963877"/>
            <a:ext cx="2620771" cy="4930246"/>
          </a:xfrm>
        </p:spPr>
        <p:txBody>
          <a:bodyPr>
            <a:normAutofit/>
          </a:bodyPr>
          <a:lstStyle/>
          <a:p>
            <a:pPr algn="r">
              <a:lnSpc>
                <a:spcPct val="90000"/>
              </a:lnSpc>
            </a:pPr>
            <a:r>
              <a:rPr lang="en-US" altLang="zh-TW" sz="3700">
                <a:solidFill>
                  <a:schemeClr val="accent1"/>
                </a:solidFill>
              </a:rPr>
              <a:t>Primitives – the ‘Things’</a:t>
            </a:r>
            <a:br>
              <a:rPr lang="en-US" altLang="zh-TW" sz="3700">
                <a:solidFill>
                  <a:schemeClr val="accent1"/>
                </a:solidFill>
              </a:rPr>
            </a:br>
            <a:r>
              <a:rPr lang="en-US" altLang="zh-TW" sz="3700">
                <a:solidFill>
                  <a:schemeClr val="accent1"/>
                </a:solidFill>
              </a:rPr>
              <a:t>(Categories of building blocks. Similar to pieces of Lego®) </a:t>
            </a:r>
            <a:endParaRPr lang="en-US" altLang="zh-TW" sz="3700" b="0">
              <a:solidFill>
                <a:schemeClr val="accent1"/>
              </a:solidFill>
            </a:endParaRP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sz="quarter" idx="1"/>
          </p:nvPr>
        </p:nvSpPr>
        <p:spPr>
          <a:xfrm>
            <a:off x="3732023" y="963877"/>
            <a:ext cx="4783327" cy="4930246"/>
          </a:xfrm>
        </p:spPr>
        <p:txBody>
          <a:bodyPr anchor="ctr">
            <a:normAutofit/>
          </a:bodyPr>
          <a:lstStyle/>
          <a:p>
            <a:pPr marL="800100" lvl="1" indent="-342900">
              <a:lnSpc>
                <a:spcPct val="90000"/>
              </a:lnSpc>
              <a:buFont typeface="+mj-lt"/>
              <a:buAutoNum type="arabicPeriod"/>
            </a:pPr>
            <a:r>
              <a:rPr lang="en-US" sz="1500" b="1"/>
              <a:t>Sensor </a:t>
            </a:r>
            <a:r>
              <a:rPr lang="en-US" sz="1500"/>
              <a:t>A </a:t>
            </a:r>
            <a:r>
              <a:rPr lang="en-US" sz="1500" i="1"/>
              <a:t>sensor</a:t>
            </a:r>
            <a:r>
              <a:rPr lang="en-US" sz="1500"/>
              <a:t> is an electronic utility that measures physical properties such as temperature, acceleration, weight, sound, location, presence, identity, etc. All sensors employ mechanical, electrical, chemical, optical, or other effects at an interface to a controlled process or open environment</a:t>
            </a:r>
          </a:p>
          <a:p>
            <a:pPr marL="800100" lvl="1" indent="-342900">
              <a:lnSpc>
                <a:spcPct val="90000"/>
              </a:lnSpc>
              <a:buFont typeface="+mj-lt"/>
              <a:buAutoNum type="arabicPeriod"/>
            </a:pPr>
            <a:r>
              <a:rPr lang="en-US" sz="1500" b="1"/>
              <a:t>Aggregator</a:t>
            </a:r>
            <a:r>
              <a:rPr lang="en-US" sz="1500"/>
              <a:t> An </a:t>
            </a:r>
            <a:r>
              <a:rPr lang="en-US" sz="1500" i="1"/>
              <a:t>aggregator</a:t>
            </a:r>
            <a:r>
              <a:rPr lang="en-US" sz="1500"/>
              <a:t> is a software implementation based on mathematical function(s) that transforms groups of </a:t>
            </a:r>
            <a:r>
              <a:rPr lang="en-US" sz="1500" i="1"/>
              <a:t>raw</a:t>
            </a:r>
            <a:r>
              <a:rPr lang="en-US" sz="1500"/>
              <a:t> data into </a:t>
            </a:r>
            <a:r>
              <a:rPr lang="en-US" sz="1500" i="1"/>
              <a:t>intermediate, aggregated</a:t>
            </a:r>
            <a:r>
              <a:rPr lang="en-US" sz="1500"/>
              <a:t> data. Raw data can come from any source. Aggregators address ‘big’ data.  </a:t>
            </a:r>
          </a:p>
          <a:p>
            <a:pPr marL="800100" lvl="1" indent="-342900">
              <a:lnSpc>
                <a:spcPct val="90000"/>
              </a:lnSpc>
              <a:buFont typeface="+mj-lt"/>
              <a:buAutoNum type="arabicPeriod"/>
            </a:pPr>
            <a:r>
              <a:rPr lang="en-US" sz="1500" b="1"/>
              <a:t>Communication channel</a:t>
            </a:r>
            <a:r>
              <a:rPr lang="en-US" sz="1500"/>
              <a:t> A </a:t>
            </a:r>
            <a:r>
              <a:rPr lang="en-US" sz="1500" i="1"/>
              <a:t>communication channel</a:t>
            </a:r>
            <a:r>
              <a:rPr lang="en-US" sz="1500"/>
              <a:t> is a medium by which data is transmitted (e.g., physical via USB, wireless, wired, verbal, etc.). </a:t>
            </a:r>
          </a:p>
          <a:p>
            <a:pPr marL="800100" lvl="1" indent="-342900">
              <a:lnSpc>
                <a:spcPct val="90000"/>
              </a:lnSpc>
              <a:buFont typeface="+mj-lt"/>
              <a:buAutoNum type="arabicPeriod"/>
            </a:pPr>
            <a:r>
              <a:rPr lang="en-US" sz="1500" b="1" i="1"/>
              <a:t>e</a:t>
            </a:r>
            <a:r>
              <a:rPr lang="en-US" sz="1500" b="1"/>
              <a:t>Utility </a:t>
            </a:r>
            <a:r>
              <a:rPr lang="en-US" sz="1500"/>
              <a:t>An </a:t>
            </a:r>
            <a:r>
              <a:rPr lang="en-US" sz="1500" i="1"/>
              <a:t>e</a:t>
            </a:r>
            <a:r>
              <a:rPr lang="en-US" sz="1500"/>
              <a:t>Utility (external utility</a:t>
            </a:r>
            <a:r>
              <a:rPr lang="en-US" sz="1500" i="1"/>
              <a:t>)</a:t>
            </a:r>
            <a:r>
              <a:rPr lang="en-US" sz="1500"/>
              <a:t> is a software or hardware product, or service. </a:t>
            </a:r>
          </a:p>
          <a:p>
            <a:pPr marL="800100" lvl="1" indent="-342900">
              <a:lnSpc>
                <a:spcPct val="90000"/>
              </a:lnSpc>
              <a:buFont typeface="+mj-lt"/>
              <a:buAutoNum type="arabicPeriod"/>
            </a:pPr>
            <a:r>
              <a:rPr lang="en-US" sz="1500" b="1"/>
              <a:t>Decision trigger </a:t>
            </a:r>
            <a:r>
              <a:rPr lang="en-US" sz="1500"/>
              <a:t>A </a:t>
            </a:r>
            <a:r>
              <a:rPr lang="en-US" sz="1500" i="1"/>
              <a:t>decision</a:t>
            </a:r>
            <a:r>
              <a:rPr lang="en-US" sz="1500"/>
              <a:t> trigger creates the final output(s) needed to satisfy the purpose, specification, and requirements of a specific NoT. </a:t>
            </a:r>
          </a:p>
          <a:p>
            <a:pPr marL="800100" lvl="1" indent="-342900">
              <a:lnSpc>
                <a:spcPct val="90000"/>
              </a:lnSpc>
              <a:buFont typeface="+mj-lt"/>
              <a:buAutoNum type="arabicPeriod"/>
            </a:pPr>
            <a:endParaRPr lang="en-US" sz="1500"/>
          </a:p>
          <a:p>
            <a:pPr marL="457200" lvl="1" indent="0">
              <a:lnSpc>
                <a:spcPct val="90000"/>
              </a:lnSpc>
              <a:buNone/>
            </a:pPr>
            <a:endParaRPr lang="en-US" sz="1500"/>
          </a:p>
        </p:txBody>
      </p:sp>
      <p:sp>
        <p:nvSpPr>
          <p:cNvPr id="7" name="投影片編號版面配置區 6"/>
          <p:cNvSpPr>
            <a:spLocks noGrp="1"/>
          </p:cNvSpPr>
          <p:nvPr>
            <p:ph type="sldNum" sz="quarter" idx="12"/>
          </p:nvPr>
        </p:nvSpPr>
        <p:spPr>
          <a:xfrm>
            <a:off x="7928637" y="6033479"/>
            <a:ext cx="586712" cy="365125"/>
          </a:xfrm>
        </p:spPr>
        <p:txBody>
          <a:bodyPr>
            <a:normAutofit/>
          </a:bodyPr>
          <a:lstStyle/>
          <a:p>
            <a:pPr>
              <a:spcAft>
                <a:spcPts val="600"/>
              </a:spcAft>
            </a:pPr>
            <a:fld id="{D6D4D448-C514-43B5-988B-65FF575A97E0}" type="slidenum">
              <a:rPr lang="zh-TW" altLang="en-US" sz="900">
                <a:solidFill>
                  <a:schemeClr val="tx1">
                    <a:alpha val="80000"/>
                  </a:schemeClr>
                </a:solidFill>
              </a:rPr>
              <a:pPr>
                <a:spcAft>
                  <a:spcPts val="600"/>
                </a:spcAft>
              </a:pPr>
              <a:t>13</a:t>
            </a:fld>
            <a:endParaRPr lang="zh-TW" altLang="en-US" sz="900">
              <a:solidFill>
                <a:schemeClr val="tx1">
                  <a:alpha val="80000"/>
                </a:schemeClr>
              </a:solidFill>
            </a:endParaRPr>
          </a:p>
        </p:txBody>
      </p:sp>
    </p:spTree>
    <p:extLst>
      <p:ext uri="{BB962C8B-B14F-4D97-AF65-F5344CB8AC3E}">
        <p14:creationId xmlns:p14="http://schemas.microsoft.com/office/powerpoint/2010/main" val="38223746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標題 1"/>
          <p:cNvSpPr>
            <a:spLocks noGrp="1"/>
          </p:cNvSpPr>
          <p:nvPr>
            <p:ph type="title"/>
          </p:nvPr>
        </p:nvSpPr>
        <p:spPr>
          <a:xfrm>
            <a:off x="628650" y="963877"/>
            <a:ext cx="2620771" cy="4930246"/>
          </a:xfrm>
        </p:spPr>
        <p:txBody>
          <a:bodyPr>
            <a:normAutofit/>
          </a:bodyPr>
          <a:lstStyle/>
          <a:p>
            <a:pPr algn="r"/>
            <a:r>
              <a:rPr lang="en-US" altLang="zh-TW">
                <a:solidFill>
                  <a:schemeClr val="accent1"/>
                </a:solidFill>
              </a:rPr>
              <a:t>For each Primitive, We Discuss …. </a:t>
            </a:r>
            <a:endParaRPr lang="en-US" altLang="zh-TW" b="0">
              <a:solidFill>
                <a:schemeClr val="accent1"/>
              </a:solidFill>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pPr marL="0" indent="0">
              <a:buNone/>
            </a:pPr>
            <a:r>
              <a:rPr lang="en-US" sz="2100" i="1"/>
              <a:t>“Basic properties, assumptions, recommendations, and general statements about Primitive x include:”</a:t>
            </a:r>
          </a:p>
          <a:p>
            <a:pPr marL="0" indent="0">
              <a:buNone/>
            </a:pPr>
            <a:endParaRPr lang="en-US" sz="2100" i="1"/>
          </a:p>
          <a:p>
            <a:pPr marL="0" indent="0">
              <a:buNone/>
            </a:pPr>
            <a:endParaRPr lang="en-US" sz="2100" i="1"/>
          </a:p>
          <a:p>
            <a:pPr marL="0" indent="0">
              <a:buNone/>
            </a:pPr>
            <a:r>
              <a:rPr lang="en-US" sz="2100"/>
              <a:t>Such information offers </a:t>
            </a:r>
            <a:r>
              <a:rPr lang="en-US" sz="2100" u="sng"/>
              <a:t>clues</a:t>
            </a:r>
            <a:r>
              <a:rPr lang="en-US" sz="2100"/>
              <a:t> into what IoT might be about and trust concerns.</a:t>
            </a:r>
          </a:p>
          <a:p>
            <a:pPr marL="0" indent="0">
              <a:buNone/>
            </a:pPr>
            <a:endParaRPr lang="en-US" sz="2100" i="1"/>
          </a:p>
          <a:p>
            <a:pPr marL="0" indent="0">
              <a:buNone/>
            </a:pPr>
            <a:r>
              <a:rPr lang="en-US" sz="2100" i="1"/>
              <a:t> </a:t>
            </a:r>
          </a:p>
        </p:txBody>
      </p:sp>
    </p:spTree>
    <p:extLst>
      <p:ext uri="{BB962C8B-B14F-4D97-AF65-F5344CB8AC3E}">
        <p14:creationId xmlns:p14="http://schemas.microsoft.com/office/powerpoint/2010/main" val="2116539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628650" y="963877"/>
            <a:ext cx="2620771" cy="4930246"/>
          </a:xfrm>
        </p:spPr>
        <p:txBody>
          <a:bodyPr>
            <a:normAutofit/>
          </a:bodyPr>
          <a:lstStyle/>
          <a:p>
            <a:pPr algn="r"/>
            <a:r>
              <a:rPr lang="en-US" altLang="zh-TW">
                <a:solidFill>
                  <a:schemeClr val="accent1"/>
                </a:solidFill>
              </a:rPr>
              <a:t>1. Sensor (8 of 29)</a:t>
            </a:r>
            <a:endParaRPr lang="en-US" altLang="zh-TW" b="0">
              <a:solidFill>
                <a:schemeClr val="accent1"/>
              </a:solidFill>
            </a:endParaRP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sz="quarter" idx="1"/>
          </p:nvPr>
        </p:nvSpPr>
        <p:spPr>
          <a:xfrm>
            <a:off x="3732023" y="963877"/>
            <a:ext cx="4783327" cy="4930246"/>
          </a:xfrm>
        </p:spPr>
        <p:txBody>
          <a:bodyPr anchor="ctr">
            <a:normAutofit/>
          </a:bodyPr>
          <a:lstStyle/>
          <a:p>
            <a:pPr marL="0" indent="0">
              <a:lnSpc>
                <a:spcPct val="90000"/>
              </a:lnSpc>
              <a:buNone/>
            </a:pPr>
            <a:endParaRPr lang="en-US" sz="1300"/>
          </a:p>
          <a:p>
            <a:pPr lvl="0" fontAlgn="auto">
              <a:lnSpc>
                <a:spcPct val="90000"/>
              </a:lnSpc>
              <a:buFont typeface="+mj-lt"/>
              <a:buAutoNum type="arabicPeriod"/>
            </a:pPr>
            <a:r>
              <a:rPr lang="en-US" sz="1300"/>
              <a:t>Sensors may be heterogeneous, from different manufacturers, and collect data, with varying levels of data integrity.</a:t>
            </a:r>
          </a:p>
          <a:p>
            <a:pPr lvl="0" fontAlgn="auto">
              <a:lnSpc>
                <a:spcPct val="90000"/>
              </a:lnSpc>
              <a:buFont typeface="+mj-lt"/>
              <a:buAutoNum type="arabicPeriod"/>
            </a:pPr>
            <a:r>
              <a:rPr lang="en-US" sz="1300"/>
              <a:t>Sensors may be associated with fixed geographic locations or may be mobile. </a:t>
            </a:r>
          </a:p>
          <a:p>
            <a:pPr lvl="0" fontAlgn="auto">
              <a:lnSpc>
                <a:spcPct val="90000"/>
              </a:lnSpc>
              <a:buFont typeface="+mj-lt"/>
              <a:buAutoNum type="arabicPeriod"/>
            </a:pPr>
            <a:r>
              <a:rPr lang="en-US" sz="1300"/>
              <a:t>Sensors may have an owner(s) who will have control of the data their sensors collect, who is allowed to access it, and when.</a:t>
            </a:r>
          </a:p>
          <a:p>
            <a:pPr lvl="0" fontAlgn="auto">
              <a:lnSpc>
                <a:spcPct val="90000"/>
              </a:lnSpc>
              <a:buFont typeface="+mj-lt"/>
              <a:buAutoNum type="arabicPeriod"/>
            </a:pPr>
            <a:r>
              <a:rPr lang="en-US" sz="1300"/>
              <a:t>Sensors will have pedigree – geographic locations of origin and manufacturers. Pedigree may be unknown, and suspect.</a:t>
            </a:r>
          </a:p>
          <a:p>
            <a:pPr lvl="0" fontAlgn="auto">
              <a:lnSpc>
                <a:spcPct val="90000"/>
              </a:lnSpc>
              <a:buFont typeface="+mj-lt"/>
              <a:buAutoNum type="arabicPeriod"/>
            </a:pPr>
            <a:r>
              <a:rPr lang="en-US" sz="1300"/>
              <a:t>Sensors may be cheap, disposable, and susceptible to wear-out over time.</a:t>
            </a:r>
          </a:p>
          <a:p>
            <a:pPr lvl="0" fontAlgn="auto">
              <a:lnSpc>
                <a:spcPct val="90000"/>
              </a:lnSpc>
              <a:buFont typeface="+mj-lt"/>
              <a:buAutoNum type="arabicPeriod"/>
            </a:pPr>
            <a:r>
              <a:rPr lang="en-US" sz="1300"/>
              <a:t>There will differentials in sensor security, safety, and reliability, e.g., between consumer grade, military grade, industrial grade, etc.</a:t>
            </a:r>
          </a:p>
          <a:p>
            <a:pPr lvl="0" fontAlgn="auto">
              <a:lnSpc>
                <a:spcPct val="90000"/>
              </a:lnSpc>
              <a:buFont typeface="+mj-lt"/>
              <a:buAutoNum type="arabicPeriod"/>
            </a:pPr>
            <a:r>
              <a:rPr lang="en-US" sz="1300"/>
              <a:t>Sensors may return no data, totally flawed data, partially flawed data, or correct/acceptable data. Sensors may fail completely or intermittently. They may lose sensitivity or calibration.</a:t>
            </a:r>
          </a:p>
          <a:p>
            <a:pPr>
              <a:lnSpc>
                <a:spcPct val="90000"/>
              </a:lnSpc>
              <a:buFont typeface="+mj-lt"/>
              <a:buAutoNum type="arabicPeriod"/>
            </a:pPr>
            <a:r>
              <a:rPr lang="en-US" sz="1300"/>
              <a:t>Security is a concern for sensors if they or their data is tampered with, stolen, deleted, dropped, or transmitted insecurely so it can be accessed by unauthorized parties.  Building security into specific sensors may or may not be cost effective.</a:t>
            </a:r>
          </a:p>
          <a:p>
            <a:pPr marL="0" lvl="0" indent="0">
              <a:lnSpc>
                <a:spcPct val="90000"/>
              </a:lnSpc>
              <a:buNone/>
            </a:pPr>
            <a:endParaRPr lang="en-US" sz="1300"/>
          </a:p>
        </p:txBody>
      </p:sp>
      <p:sp>
        <p:nvSpPr>
          <p:cNvPr id="7" name="投影片編號版面配置區 6"/>
          <p:cNvSpPr>
            <a:spLocks noGrp="1"/>
          </p:cNvSpPr>
          <p:nvPr>
            <p:ph type="sldNum" sz="quarter" idx="12"/>
          </p:nvPr>
        </p:nvSpPr>
        <p:spPr>
          <a:xfrm>
            <a:off x="7928637" y="6033479"/>
            <a:ext cx="586712" cy="365125"/>
          </a:xfrm>
        </p:spPr>
        <p:txBody>
          <a:bodyPr>
            <a:normAutofit/>
          </a:bodyPr>
          <a:lstStyle/>
          <a:p>
            <a:pPr>
              <a:spcAft>
                <a:spcPts val="600"/>
              </a:spcAft>
            </a:pPr>
            <a:fld id="{D6D4D448-C514-43B5-988B-65FF575A97E0}" type="slidenum">
              <a:rPr lang="zh-TW" altLang="en-US" sz="900">
                <a:solidFill>
                  <a:schemeClr val="tx1">
                    <a:alpha val="80000"/>
                  </a:schemeClr>
                </a:solidFill>
              </a:rPr>
              <a:pPr>
                <a:spcAft>
                  <a:spcPts val="600"/>
                </a:spcAft>
              </a:pPr>
              <a:t>15</a:t>
            </a:fld>
            <a:endParaRPr lang="zh-TW" altLang="en-US" sz="900">
              <a:solidFill>
                <a:schemeClr val="tx1">
                  <a:alpha val="80000"/>
                </a:schemeClr>
              </a:solidFill>
            </a:endParaRPr>
          </a:p>
        </p:txBody>
      </p:sp>
    </p:spTree>
    <p:extLst>
      <p:ext uri="{BB962C8B-B14F-4D97-AF65-F5344CB8AC3E}">
        <p14:creationId xmlns:p14="http://schemas.microsoft.com/office/powerpoint/2010/main" val="317694101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sz="4100">
                <a:solidFill>
                  <a:schemeClr val="accent1"/>
                </a:solidFill>
              </a:rPr>
              <a:t>2. Aggregator (4 of 11)</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pPr marL="514350" lvl="0" indent="-514350">
              <a:lnSpc>
                <a:spcPct val="90000"/>
              </a:lnSpc>
              <a:buFont typeface="+mj-lt"/>
              <a:buAutoNum type="arabicPeriod"/>
            </a:pPr>
            <a:r>
              <a:rPr lang="en-US" sz="1600"/>
              <a:t>Intermediate, aggregated data may suffer from some level of </a:t>
            </a:r>
            <a:r>
              <a:rPr lang="en-US" sz="1600" i="1"/>
              <a:t>information loss</a:t>
            </a:r>
            <a:r>
              <a:rPr lang="en-US" sz="1600"/>
              <a:t>. Proper care in the aggregation process should be given to significant digits, rounding, averaging, and other arithmetic operations to avoid unnecessary loss of precision.</a:t>
            </a:r>
          </a:p>
          <a:p>
            <a:pPr marL="514350" lvl="0" indent="-514350">
              <a:lnSpc>
                <a:spcPct val="90000"/>
              </a:lnSpc>
              <a:buFont typeface="+mj-lt"/>
              <a:buAutoNum type="arabicPeriod"/>
            </a:pPr>
            <a:endParaRPr lang="en-US" sz="1600"/>
          </a:p>
          <a:p>
            <a:pPr marL="514350" lvl="0" indent="-514350">
              <a:lnSpc>
                <a:spcPct val="90000"/>
              </a:lnSpc>
              <a:buFont typeface="+mj-lt"/>
              <a:buAutoNum type="arabicPeriod"/>
            </a:pPr>
            <a:r>
              <a:rPr lang="en-US" sz="1600"/>
              <a:t>Aggregators may be acquired off-the-shelf. Note that aggregators may be non-existent and will need to be home-grown. This may create a problem for huge volumes of data within a NoT.</a:t>
            </a:r>
          </a:p>
          <a:p>
            <a:pPr marL="514350" lvl="0" indent="-514350">
              <a:lnSpc>
                <a:spcPct val="90000"/>
              </a:lnSpc>
              <a:buFont typeface="+mj-lt"/>
              <a:buAutoNum type="arabicPeriod"/>
            </a:pPr>
            <a:endParaRPr lang="en-US" sz="1600"/>
          </a:p>
          <a:p>
            <a:pPr marL="514350" lvl="0" indent="-514350">
              <a:lnSpc>
                <a:spcPct val="90000"/>
              </a:lnSpc>
              <a:buFont typeface="+mj-lt"/>
              <a:buAutoNum type="arabicPeriod"/>
            </a:pPr>
            <a:r>
              <a:rPr lang="en-US" sz="1600"/>
              <a:t>Security is a concern for aggregators (malware or general defects) and for the sensitivity of their aggregated data. Further, aggregators could be attacked, e.g., by denying them the ability to operate/execute or by feeding them bogus data. </a:t>
            </a:r>
          </a:p>
          <a:p>
            <a:pPr marL="514350" lvl="0" indent="-514350">
              <a:lnSpc>
                <a:spcPct val="90000"/>
              </a:lnSpc>
              <a:buFont typeface="+mj-lt"/>
              <a:buAutoNum type="arabicPeriod"/>
            </a:pPr>
            <a:endParaRPr lang="en-US" sz="1600"/>
          </a:p>
          <a:p>
            <a:pPr marL="514350" lvl="0" indent="-514350">
              <a:lnSpc>
                <a:spcPct val="90000"/>
              </a:lnSpc>
              <a:buFont typeface="+mj-lt"/>
              <a:buAutoNum type="arabicPeriod"/>
            </a:pPr>
            <a:r>
              <a:rPr lang="en-US" sz="1600"/>
              <a:t>Reliability is a concern for aggregators (general defects).</a:t>
            </a:r>
          </a:p>
          <a:p>
            <a:pPr>
              <a:lnSpc>
                <a:spcPct val="90000"/>
              </a:lnSpc>
            </a:pPr>
            <a:endParaRPr lang="en-US" sz="1600"/>
          </a:p>
        </p:txBody>
      </p:sp>
    </p:spTree>
    <p:extLst>
      <p:ext uri="{BB962C8B-B14F-4D97-AF65-F5344CB8AC3E}">
        <p14:creationId xmlns:p14="http://schemas.microsoft.com/office/powerpoint/2010/main" val="1004378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628650" y="963877"/>
            <a:ext cx="2620771" cy="4930246"/>
          </a:xfrm>
        </p:spPr>
        <p:txBody>
          <a:bodyPr>
            <a:normAutofit/>
          </a:bodyPr>
          <a:lstStyle/>
          <a:p>
            <a:pPr algn="r"/>
            <a:r>
              <a:rPr lang="en-US" altLang="zh-TW" sz="2800">
                <a:solidFill>
                  <a:schemeClr val="accent1"/>
                </a:solidFill>
              </a:rPr>
              <a:t>3. Communication Channel (6 of 12)</a:t>
            </a:r>
            <a:endParaRPr lang="en-US" altLang="zh-TW" sz="2800" b="0">
              <a:solidFill>
                <a:schemeClr val="accent1"/>
              </a:solidFill>
            </a:endParaRP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sz="quarter" idx="1"/>
          </p:nvPr>
        </p:nvSpPr>
        <p:spPr>
          <a:xfrm>
            <a:off x="3732023" y="963877"/>
            <a:ext cx="4783327" cy="4930246"/>
          </a:xfrm>
        </p:spPr>
        <p:txBody>
          <a:bodyPr anchor="ctr">
            <a:normAutofit/>
          </a:bodyPr>
          <a:lstStyle/>
          <a:p>
            <a:pPr marL="457200" lvl="0" indent="-457200">
              <a:lnSpc>
                <a:spcPct val="90000"/>
              </a:lnSpc>
              <a:buFont typeface="+mj-lt"/>
              <a:buAutoNum type="arabicPeriod"/>
            </a:pPr>
            <a:r>
              <a:rPr lang="en-US" sz="1600"/>
              <a:t>Communication channels move data between computing, sensing, and actuation.</a:t>
            </a:r>
          </a:p>
          <a:p>
            <a:pPr marL="457200" lvl="0" indent="-457200">
              <a:lnSpc>
                <a:spcPct val="90000"/>
              </a:lnSpc>
              <a:buFont typeface="+mj-lt"/>
              <a:buAutoNum type="arabicPeriod"/>
            </a:pPr>
            <a:r>
              <a:rPr lang="en-US" sz="1600"/>
              <a:t>Since data is the “blood” of a NoT, communication channels are the “veins” and “arteries”, as data moves to and from intermediate events at different snapshots in time. </a:t>
            </a:r>
          </a:p>
          <a:p>
            <a:pPr marL="457200" lvl="0" indent="-457200">
              <a:lnSpc>
                <a:spcPct val="90000"/>
              </a:lnSpc>
              <a:buFont typeface="+mj-lt"/>
              <a:buAutoNum type="arabicPeriod"/>
            </a:pPr>
            <a:r>
              <a:rPr lang="en-US" sz="1600"/>
              <a:t>Communication channels will have a physical or virtual aspect to them, or both. Protocols and associated implementations provide a virtual dimension, cables provide a physical dimension.  </a:t>
            </a:r>
          </a:p>
          <a:p>
            <a:pPr marL="457200" lvl="0" indent="-457200">
              <a:lnSpc>
                <a:spcPct val="90000"/>
              </a:lnSpc>
              <a:buFont typeface="+mj-lt"/>
              <a:buAutoNum type="arabicPeriod"/>
            </a:pPr>
            <a:r>
              <a:rPr lang="en-US" sz="1600"/>
              <a:t>No standardized communication channel protocol is assumed; a specific NoT may have multiple communication protocols between different entities.</a:t>
            </a:r>
          </a:p>
          <a:p>
            <a:pPr marL="457200" lvl="0" indent="-457200">
              <a:lnSpc>
                <a:spcPct val="90000"/>
              </a:lnSpc>
              <a:buFont typeface="+mj-lt"/>
              <a:buAutoNum type="arabicPeriod"/>
            </a:pPr>
            <a:r>
              <a:rPr lang="en-US" sz="1600"/>
              <a:t>Communication channels are prone to disturbances and interruptions.</a:t>
            </a:r>
          </a:p>
          <a:p>
            <a:pPr marL="457200" indent="-457200">
              <a:lnSpc>
                <a:spcPct val="90000"/>
              </a:lnSpc>
              <a:buFont typeface="+mj-lt"/>
              <a:buAutoNum type="arabicPeriod"/>
            </a:pPr>
            <a:r>
              <a:rPr lang="en-US" sz="1600" i="1"/>
              <a:t>Redundancy</a:t>
            </a:r>
            <a:r>
              <a:rPr lang="en-US" sz="1600"/>
              <a:t> can improve communication channel reliability. There may be more than one distinct communication channel between a computing primitive and a sensing primitive.</a:t>
            </a:r>
          </a:p>
          <a:p>
            <a:pPr marL="457200" lvl="0" indent="-457200">
              <a:lnSpc>
                <a:spcPct val="90000"/>
              </a:lnSpc>
              <a:buFont typeface="+mj-lt"/>
              <a:buAutoNum type="arabicPeriod"/>
            </a:pPr>
            <a:endParaRPr lang="en-US" sz="1600"/>
          </a:p>
          <a:p>
            <a:pPr marL="0" lvl="0" indent="0">
              <a:lnSpc>
                <a:spcPct val="90000"/>
              </a:lnSpc>
              <a:buNone/>
            </a:pPr>
            <a:endParaRPr lang="en-US" sz="1600"/>
          </a:p>
          <a:p>
            <a:pPr marL="457200" lvl="0" indent="-457200">
              <a:lnSpc>
                <a:spcPct val="90000"/>
              </a:lnSpc>
              <a:buFont typeface="+mj-lt"/>
              <a:buAutoNum type="arabicPeriod"/>
            </a:pPr>
            <a:endParaRPr lang="en-US" sz="1600"/>
          </a:p>
          <a:p>
            <a:pPr marL="457200" lvl="0" indent="-457200">
              <a:lnSpc>
                <a:spcPct val="90000"/>
              </a:lnSpc>
              <a:buFont typeface="+mj-lt"/>
              <a:buAutoNum type="arabicPeriod"/>
            </a:pPr>
            <a:endParaRPr lang="en-US" sz="1600"/>
          </a:p>
        </p:txBody>
      </p:sp>
      <p:sp>
        <p:nvSpPr>
          <p:cNvPr id="7" name="投影片編號版面配置區 6"/>
          <p:cNvSpPr>
            <a:spLocks noGrp="1"/>
          </p:cNvSpPr>
          <p:nvPr>
            <p:ph type="sldNum" sz="quarter" idx="12"/>
          </p:nvPr>
        </p:nvSpPr>
        <p:spPr>
          <a:xfrm>
            <a:off x="7928637" y="6033479"/>
            <a:ext cx="586712" cy="365125"/>
          </a:xfrm>
        </p:spPr>
        <p:txBody>
          <a:bodyPr>
            <a:normAutofit/>
          </a:bodyPr>
          <a:lstStyle/>
          <a:p>
            <a:pPr>
              <a:spcAft>
                <a:spcPts val="600"/>
              </a:spcAft>
            </a:pPr>
            <a:fld id="{D6D4D448-C514-43B5-988B-65FF575A97E0}" type="slidenum">
              <a:rPr lang="zh-TW" altLang="en-US" sz="900">
                <a:solidFill>
                  <a:schemeClr val="tx1">
                    <a:alpha val="80000"/>
                  </a:schemeClr>
                </a:solidFill>
              </a:rPr>
              <a:pPr>
                <a:spcAft>
                  <a:spcPts val="600"/>
                </a:spcAft>
              </a:pPr>
              <a:t>17</a:t>
            </a:fld>
            <a:endParaRPr lang="zh-TW" altLang="en-US" sz="900">
              <a:solidFill>
                <a:schemeClr val="tx1">
                  <a:alpha val="80000"/>
                </a:schemeClr>
              </a:solidFill>
            </a:endParaRPr>
          </a:p>
        </p:txBody>
      </p:sp>
    </p:spTree>
    <p:extLst>
      <p:ext uri="{BB962C8B-B14F-4D97-AF65-F5344CB8AC3E}">
        <p14:creationId xmlns:p14="http://schemas.microsoft.com/office/powerpoint/2010/main" val="861689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457200"/>
            <a:ext cx="9052644" cy="6400502"/>
          </a:xfrm>
        </p:spPr>
      </p:pic>
    </p:spTree>
    <p:extLst>
      <p:ext uri="{BB962C8B-B14F-4D97-AF65-F5344CB8AC3E}">
        <p14:creationId xmlns:p14="http://schemas.microsoft.com/office/powerpoint/2010/main" val="368820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628650" y="963877"/>
            <a:ext cx="2620771" cy="4930246"/>
          </a:xfrm>
        </p:spPr>
        <p:txBody>
          <a:bodyPr>
            <a:normAutofit/>
          </a:bodyPr>
          <a:lstStyle/>
          <a:p>
            <a:pPr algn="r"/>
            <a:r>
              <a:rPr lang="en-US" altLang="zh-TW" i="1">
                <a:solidFill>
                  <a:schemeClr val="accent1"/>
                </a:solidFill>
              </a:rPr>
              <a:t>4. e</a:t>
            </a:r>
            <a:r>
              <a:rPr lang="en-US" altLang="zh-TW">
                <a:solidFill>
                  <a:schemeClr val="accent1"/>
                </a:solidFill>
              </a:rPr>
              <a:t>Utility (4 of 9) </a:t>
            </a:r>
            <a:endParaRPr lang="en-US" altLang="zh-TW" b="0">
              <a:solidFill>
                <a:schemeClr val="accent1"/>
              </a:solidFill>
            </a:endParaRP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sz="quarter" idx="1"/>
          </p:nvPr>
        </p:nvSpPr>
        <p:spPr>
          <a:xfrm>
            <a:off x="3732023" y="963877"/>
            <a:ext cx="4783327" cy="4930246"/>
          </a:xfrm>
        </p:spPr>
        <p:txBody>
          <a:bodyPr anchor="ctr">
            <a:normAutofit/>
          </a:bodyPr>
          <a:lstStyle/>
          <a:p>
            <a:pPr marL="0" lvl="0" indent="0">
              <a:lnSpc>
                <a:spcPct val="90000"/>
              </a:lnSpc>
              <a:buNone/>
            </a:pPr>
            <a:endParaRPr lang="en-US" sz="1900"/>
          </a:p>
          <a:p>
            <a:pPr marL="457200" lvl="0" indent="-457200">
              <a:lnSpc>
                <a:spcPct val="90000"/>
              </a:lnSpc>
              <a:buFont typeface="+mj-lt"/>
              <a:buAutoNum type="arabicPeriod"/>
            </a:pPr>
            <a:r>
              <a:rPr lang="en-US" sz="1900" i="1"/>
              <a:t>e</a:t>
            </a:r>
            <a:r>
              <a:rPr lang="en-US" sz="1900"/>
              <a:t>Utilities include databases, mobile devices, misc. software or hardware systems, clouds, computers, CPUs,  actuators, etc.</a:t>
            </a:r>
          </a:p>
          <a:p>
            <a:pPr marL="457200" lvl="0" indent="-457200">
              <a:lnSpc>
                <a:spcPct val="90000"/>
              </a:lnSpc>
              <a:buFont typeface="+mj-lt"/>
              <a:buAutoNum type="arabicPeriod"/>
            </a:pPr>
            <a:endParaRPr lang="en-US" sz="1900"/>
          </a:p>
          <a:p>
            <a:pPr marL="457200" indent="-457200">
              <a:lnSpc>
                <a:spcPct val="90000"/>
              </a:lnSpc>
              <a:buFont typeface="+mj-lt"/>
              <a:buAutoNum type="arabicPeriod"/>
            </a:pPr>
            <a:r>
              <a:rPr lang="en-US" sz="1900" i="1"/>
              <a:t>e</a:t>
            </a:r>
            <a:r>
              <a:rPr lang="en-US" sz="1900"/>
              <a:t>Utilities will likely be acquired off-the-shelf from 3</a:t>
            </a:r>
            <a:r>
              <a:rPr lang="en-US" sz="1900" baseline="30000"/>
              <a:t>rd</a:t>
            </a:r>
            <a:r>
              <a:rPr lang="en-US" sz="1900"/>
              <a:t> parties.</a:t>
            </a:r>
          </a:p>
          <a:p>
            <a:pPr marL="457200" indent="-457200">
              <a:lnSpc>
                <a:spcPct val="90000"/>
              </a:lnSpc>
              <a:buFont typeface="+mj-lt"/>
              <a:buAutoNum type="arabicPeriod"/>
            </a:pPr>
            <a:endParaRPr lang="en-US" sz="1900"/>
          </a:p>
          <a:p>
            <a:pPr marL="457200" lvl="0" indent="-457200">
              <a:lnSpc>
                <a:spcPct val="90000"/>
              </a:lnSpc>
              <a:buFont typeface="+mj-lt"/>
              <a:buAutoNum type="arabicPeriod"/>
            </a:pPr>
            <a:r>
              <a:rPr lang="en-US" sz="1900" i="1"/>
              <a:t>e</a:t>
            </a:r>
            <a:r>
              <a:rPr lang="en-US" sz="1900"/>
              <a:t>Utilities, such as clouds, provide computing power that aggregators may not have.</a:t>
            </a:r>
          </a:p>
          <a:p>
            <a:pPr marL="457200" lvl="0" indent="-457200">
              <a:lnSpc>
                <a:spcPct val="90000"/>
              </a:lnSpc>
              <a:buFont typeface="+mj-lt"/>
              <a:buAutoNum type="arabicPeriod"/>
            </a:pPr>
            <a:endParaRPr lang="en-US" sz="1900"/>
          </a:p>
          <a:p>
            <a:pPr marL="457200" lvl="0" indent="-457200">
              <a:lnSpc>
                <a:spcPct val="90000"/>
              </a:lnSpc>
              <a:buFont typeface="+mj-lt"/>
              <a:buAutoNum type="arabicPeriod"/>
            </a:pPr>
            <a:r>
              <a:rPr lang="en-US" sz="1900"/>
              <a:t>A human may be viewed as a </a:t>
            </a:r>
            <a:r>
              <a:rPr lang="en-US" sz="1900" i="1"/>
              <a:t>e</a:t>
            </a:r>
            <a:r>
              <a:rPr lang="en-US" sz="1900"/>
              <a:t>Utility. A human is sometimes referred to as a ‘thing’ in public IoT discourse. </a:t>
            </a:r>
          </a:p>
          <a:p>
            <a:pPr marL="457200" lvl="0" indent="-457200">
              <a:lnSpc>
                <a:spcPct val="90000"/>
              </a:lnSpc>
              <a:buFont typeface="+mj-lt"/>
              <a:buAutoNum type="arabicPeriod"/>
            </a:pPr>
            <a:endParaRPr lang="en-US" sz="1900"/>
          </a:p>
          <a:p>
            <a:pPr marL="457200" lvl="0" indent="-457200">
              <a:lnSpc>
                <a:spcPct val="90000"/>
              </a:lnSpc>
              <a:buFont typeface="+mj-lt"/>
              <a:buAutoNum type="arabicPeriod"/>
            </a:pPr>
            <a:endParaRPr lang="en-US" sz="1900"/>
          </a:p>
          <a:p>
            <a:pPr marL="457200" lvl="0" indent="-457200">
              <a:lnSpc>
                <a:spcPct val="90000"/>
              </a:lnSpc>
              <a:buFont typeface="+mj-lt"/>
              <a:buAutoNum type="arabicPeriod"/>
            </a:pPr>
            <a:endParaRPr lang="en-US" sz="1900"/>
          </a:p>
        </p:txBody>
      </p:sp>
      <p:sp>
        <p:nvSpPr>
          <p:cNvPr id="7" name="投影片編號版面配置區 6"/>
          <p:cNvSpPr>
            <a:spLocks noGrp="1"/>
          </p:cNvSpPr>
          <p:nvPr>
            <p:ph type="sldNum" sz="quarter" idx="12"/>
          </p:nvPr>
        </p:nvSpPr>
        <p:spPr>
          <a:xfrm>
            <a:off x="7928637" y="6033479"/>
            <a:ext cx="586712" cy="365125"/>
          </a:xfrm>
        </p:spPr>
        <p:txBody>
          <a:bodyPr>
            <a:normAutofit/>
          </a:bodyPr>
          <a:lstStyle/>
          <a:p>
            <a:pPr>
              <a:spcAft>
                <a:spcPts val="600"/>
              </a:spcAft>
            </a:pPr>
            <a:fld id="{D6D4D448-C514-43B5-988B-65FF575A97E0}" type="slidenum">
              <a:rPr lang="zh-TW" altLang="en-US" sz="900">
                <a:solidFill>
                  <a:schemeClr val="tx1">
                    <a:alpha val="80000"/>
                  </a:schemeClr>
                </a:solidFill>
              </a:rPr>
              <a:pPr>
                <a:spcAft>
                  <a:spcPts val="600"/>
                </a:spcAft>
              </a:pPr>
              <a:t>19</a:t>
            </a:fld>
            <a:endParaRPr lang="zh-TW" altLang="en-US" sz="900">
              <a:solidFill>
                <a:schemeClr val="tx1">
                  <a:alpha val="80000"/>
                </a:schemeClr>
              </a:solidFill>
            </a:endParaRPr>
          </a:p>
        </p:txBody>
      </p:sp>
    </p:spTree>
    <p:extLst>
      <p:ext uri="{BB962C8B-B14F-4D97-AF65-F5344CB8AC3E}">
        <p14:creationId xmlns:p14="http://schemas.microsoft.com/office/powerpoint/2010/main" val="861689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9834A-2505-46FD-9D79-2F386012801C}"/>
              </a:ext>
            </a:extLst>
          </p:cNvPr>
          <p:cNvSpPr>
            <a:spLocks noGrp="1"/>
          </p:cNvSpPr>
          <p:nvPr>
            <p:ph type="title"/>
          </p:nvPr>
        </p:nvSpPr>
        <p:spPr>
          <a:xfrm>
            <a:off x="457200" y="2438400"/>
            <a:ext cx="8229600" cy="1143000"/>
          </a:xfrm>
        </p:spPr>
        <p:txBody>
          <a:bodyPr>
            <a:normAutofit fontScale="90000"/>
          </a:bodyPr>
          <a:lstStyle/>
          <a:p>
            <a:r>
              <a:rPr lang="en-US" dirty="0"/>
              <a:t>Problem #1 – IoT “precision time snapshots”</a:t>
            </a:r>
          </a:p>
        </p:txBody>
      </p:sp>
    </p:spTree>
    <p:extLst>
      <p:ext uri="{BB962C8B-B14F-4D97-AF65-F5344CB8AC3E}">
        <p14:creationId xmlns:p14="http://schemas.microsoft.com/office/powerpoint/2010/main" val="3980258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453"/>
            <a:ext cx="9144000" cy="6465094"/>
          </a:xfrm>
          <a:prstGeom prst="rect">
            <a:avLst/>
          </a:prstGeom>
        </p:spPr>
      </p:pic>
    </p:spTree>
    <p:extLst>
      <p:ext uri="{BB962C8B-B14F-4D97-AF65-F5344CB8AC3E}">
        <p14:creationId xmlns:p14="http://schemas.microsoft.com/office/powerpoint/2010/main" val="3032057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628650" y="963877"/>
            <a:ext cx="2620771" cy="4930246"/>
          </a:xfrm>
        </p:spPr>
        <p:txBody>
          <a:bodyPr>
            <a:normAutofit/>
          </a:bodyPr>
          <a:lstStyle/>
          <a:p>
            <a:pPr algn="r"/>
            <a:r>
              <a:rPr lang="en-US" altLang="zh-TW">
                <a:solidFill>
                  <a:schemeClr val="accent1"/>
                </a:solidFill>
              </a:rPr>
              <a:t>5. Decision trigger (6 of 19)</a:t>
            </a:r>
            <a:endParaRPr lang="en-US" altLang="zh-TW" b="0">
              <a:solidFill>
                <a:schemeClr val="accent1"/>
              </a:solidFill>
            </a:endParaRP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sz="quarter" idx="1"/>
          </p:nvPr>
        </p:nvSpPr>
        <p:spPr>
          <a:xfrm>
            <a:off x="3732023" y="963877"/>
            <a:ext cx="4783327" cy="4930246"/>
          </a:xfrm>
        </p:spPr>
        <p:txBody>
          <a:bodyPr anchor="ctr">
            <a:normAutofit/>
          </a:bodyPr>
          <a:lstStyle/>
          <a:p>
            <a:pPr marL="457200" lvl="0" indent="-457200">
              <a:lnSpc>
                <a:spcPct val="90000"/>
              </a:lnSpc>
              <a:buFont typeface="+mj-lt"/>
              <a:buAutoNum type="arabicPeriod"/>
            </a:pPr>
            <a:endParaRPr lang="en-US" sz="1600"/>
          </a:p>
          <a:p>
            <a:pPr marL="457200" lvl="0" indent="-457200">
              <a:lnSpc>
                <a:spcPct val="90000"/>
              </a:lnSpc>
              <a:buFont typeface="+mj-lt"/>
              <a:buAutoNum type="arabicPeriod"/>
            </a:pPr>
            <a:r>
              <a:rPr lang="en-US" sz="1600"/>
              <a:t>A decision trigger is a conditional expression that triggers an action. A decision trigger’s outputs control actuators and transactions. Decision triggers abstractly define the end purpose  (specification) of a NoT.</a:t>
            </a:r>
          </a:p>
          <a:p>
            <a:pPr marL="457200" indent="-457200">
              <a:lnSpc>
                <a:spcPct val="90000"/>
              </a:lnSpc>
              <a:buFont typeface="+mj-lt"/>
              <a:buAutoNum type="arabicPeriod"/>
            </a:pPr>
            <a:r>
              <a:rPr lang="en-US" sz="1600"/>
              <a:t>It is fair to consider a decision trigger as an </a:t>
            </a:r>
            <a:r>
              <a:rPr lang="en-US" sz="1600" i="1"/>
              <a:t>if-then</a:t>
            </a:r>
            <a:r>
              <a:rPr lang="en-US" sz="1600"/>
              <a:t> rule. </a:t>
            </a:r>
          </a:p>
          <a:p>
            <a:pPr marL="457200" lvl="0" indent="-457200">
              <a:lnSpc>
                <a:spcPct val="90000"/>
              </a:lnSpc>
              <a:buFont typeface="+mj-lt"/>
              <a:buAutoNum type="arabicPeriod"/>
            </a:pPr>
            <a:r>
              <a:rPr lang="en-US" sz="1600"/>
              <a:t>A decision trigger may have a unique owner.</a:t>
            </a:r>
          </a:p>
          <a:p>
            <a:pPr marL="457200" lvl="0" indent="-457200">
              <a:lnSpc>
                <a:spcPct val="90000"/>
              </a:lnSpc>
              <a:buFont typeface="+mj-lt"/>
              <a:buAutoNum type="arabicPeriod"/>
            </a:pPr>
            <a:r>
              <a:rPr lang="en-US" sz="1600"/>
              <a:t>Decision triggers may be acquired off-the-shelf or homegrown.</a:t>
            </a:r>
          </a:p>
          <a:p>
            <a:pPr marL="457200" lvl="0" indent="-457200">
              <a:lnSpc>
                <a:spcPct val="90000"/>
              </a:lnSpc>
              <a:buFont typeface="+mj-lt"/>
              <a:buAutoNum type="arabicPeriod"/>
            </a:pPr>
            <a:r>
              <a:rPr lang="en-US" sz="1600"/>
              <a:t>Decision triggers are executed at specific times and may execute continuously as new data becomes available.</a:t>
            </a:r>
          </a:p>
          <a:p>
            <a:pPr marL="457200" lvl="0" indent="-457200">
              <a:lnSpc>
                <a:spcPct val="90000"/>
              </a:lnSpc>
              <a:buFont typeface="+mj-lt"/>
              <a:buAutoNum type="arabicPeriod"/>
            </a:pPr>
            <a:r>
              <a:rPr lang="en-US" sz="1600"/>
              <a:t>Failure to execute decision triggers at time </a:t>
            </a:r>
            <a:r>
              <a:rPr lang="en-US" sz="1600" i="1"/>
              <a:t>t</a:t>
            </a:r>
            <a:r>
              <a:rPr lang="en-US" sz="1600" i="1" baseline="-25000"/>
              <a:t>x</a:t>
            </a:r>
            <a:r>
              <a:rPr lang="en-US" sz="1600"/>
              <a:t> may occur due to tardy data collection, inhibited sensors or </a:t>
            </a:r>
            <a:r>
              <a:rPr lang="en-US" sz="1600" i="1"/>
              <a:t>e</a:t>
            </a:r>
            <a:r>
              <a:rPr lang="en-US" sz="1600"/>
              <a:t>Utilities, inhibited communication channels, low performance aggregators, and a variety of other subsystem failure modes</a:t>
            </a:r>
          </a:p>
          <a:p>
            <a:pPr marL="457200" lvl="0" indent="-457200">
              <a:lnSpc>
                <a:spcPct val="90000"/>
              </a:lnSpc>
              <a:buFont typeface="+mj-lt"/>
              <a:buAutoNum type="arabicPeriod"/>
            </a:pPr>
            <a:endParaRPr lang="en-US" sz="1600"/>
          </a:p>
          <a:p>
            <a:pPr marL="457200" lvl="0" indent="-457200">
              <a:lnSpc>
                <a:spcPct val="90000"/>
              </a:lnSpc>
              <a:buFont typeface="+mj-lt"/>
              <a:buAutoNum type="arabicPeriod"/>
            </a:pPr>
            <a:endParaRPr lang="en-US" sz="1600"/>
          </a:p>
          <a:p>
            <a:pPr marL="457200" lvl="0" indent="-457200">
              <a:lnSpc>
                <a:spcPct val="90000"/>
              </a:lnSpc>
              <a:buFont typeface="+mj-lt"/>
              <a:buAutoNum type="arabicPeriod"/>
            </a:pPr>
            <a:endParaRPr lang="en-US" sz="1600"/>
          </a:p>
          <a:p>
            <a:pPr marL="457200" lvl="0" indent="-457200">
              <a:lnSpc>
                <a:spcPct val="90000"/>
              </a:lnSpc>
              <a:buFont typeface="+mj-lt"/>
              <a:buAutoNum type="arabicPeriod"/>
            </a:pPr>
            <a:endParaRPr lang="en-US" sz="1600"/>
          </a:p>
        </p:txBody>
      </p:sp>
      <p:sp>
        <p:nvSpPr>
          <p:cNvPr id="7" name="投影片編號版面配置區 6"/>
          <p:cNvSpPr>
            <a:spLocks noGrp="1"/>
          </p:cNvSpPr>
          <p:nvPr>
            <p:ph type="sldNum" sz="quarter" idx="12"/>
          </p:nvPr>
        </p:nvSpPr>
        <p:spPr>
          <a:xfrm>
            <a:off x="7928637" y="6033479"/>
            <a:ext cx="586712" cy="365125"/>
          </a:xfrm>
        </p:spPr>
        <p:txBody>
          <a:bodyPr>
            <a:normAutofit/>
          </a:bodyPr>
          <a:lstStyle/>
          <a:p>
            <a:pPr>
              <a:spcAft>
                <a:spcPts val="600"/>
              </a:spcAft>
            </a:pPr>
            <a:fld id="{D6D4D448-C514-43B5-988B-65FF575A97E0}" type="slidenum">
              <a:rPr lang="zh-TW" altLang="en-US" sz="900">
                <a:solidFill>
                  <a:schemeClr val="tx1">
                    <a:alpha val="80000"/>
                  </a:schemeClr>
                </a:solidFill>
              </a:rPr>
              <a:pPr>
                <a:spcAft>
                  <a:spcPts val="600"/>
                </a:spcAft>
              </a:pPr>
              <a:t>21</a:t>
            </a:fld>
            <a:endParaRPr lang="zh-TW" altLang="en-US" sz="900">
              <a:solidFill>
                <a:schemeClr val="tx1">
                  <a:alpha val="80000"/>
                </a:schemeClr>
              </a:solidFill>
            </a:endParaRPr>
          </a:p>
        </p:txBody>
      </p:sp>
    </p:spTree>
    <p:extLst>
      <p:ext uri="{BB962C8B-B14F-4D97-AF65-F5344CB8AC3E}">
        <p14:creationId xmlns:p14="http://schemas.microsoft.com/office/powerpoint/2010/main" val="861689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453"/>
            <a:ext cx="9144000" cy="6465094"/>
          </a:xfrm>
          <a:prstGeom prst="rect">
            <a:avLst/>
          </a:prstGeom>
        </p:spPr>
      </p:pic>
    </p:spTree>
    <p:extLst>
      <p:ext uri="{BB962C8B-B14F-4D97-AF65-F5344CB8AC3E}">
        <p14:creationId xmlns:p14="http://schemas.microsoft.com/office/powerpoint/2010/main" val="1448789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a:solidFill>
                  <a:schemeClr val="accent1"/>
                </a:solidFill>
              </a:rPr>
              <a:t>Actuators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r>
              <a:rPr lang="en-US" sz="1900"/>
              <a:t>All primitives are ‘things’</a:t>
            </a:r>
          </a:p>
          <a:p>
            <a:r>
              <a:rPr lang="en-US" sz="1900"/>
              <a:t>Not all ‘things’ are primitives</a:t>
            </a:r>
          </a:p>
          <a:p>
            <a:r>
              <a:rPr lang="en-US" sz="1900"/>
              <a:t>An actuator is a ‘thing’</a:t>
            </a:r>
          </a:p>
          <a:p>
            <a:r>
              <a:rPr lang="en-US" sz="1900"/>
              <a:t>A NoT is a distributed </a:t>
            </a:r>
            <a:r>
              <a:rPr lang="en-US" sz="1900" i="1"/>
              <a:t>computing</a:t>
            </a:r>
            <a:r>
              <a:rPr lang="en-US" sz="1900"/>
              <a:t> system</a:t>
            </a:r>
          </a:p>
          <a:p>
            <a:r>
              <a:rPr lang="en-US" sz="1900"/>
              <a:t>Primitives are the building blocks of a </a:t>
            </a:r>
            <a:r>
              <a:rPr lang="en-US" sz="1900" i="1"/>
              <a:t>purposed</a:t>
            </a:r>
            <a:r>
              <a:rPr lang="en-US" sz="1900"/>
              <a:t> NoT</a:t>
            </a:r>
          </a:p>
          <a:p>
            <a:r>
              <a:rPr lang="en-US" sz="1900"/>
              <a:t>An actuator is not a primitive – it only receives the output of a NoT and executes accordingly (there is one caveat here).</a:t>
            </a:r>
          </a:p>
          <a:p>
            <a:r>
              <a:rPr lang="en-US" sz="1900"/>
              <a:t>In the previous slide, the decision trigger is not the actuator on the wing flap but instead sends input to the flap</a:t>
            </a:r>
          </a:p>
          <a:p>
            <a:r>
              <a:rPr lang="en-US" sz="1900"/>
              <a:t>These points are subtle but differentiate the concept of a NoT from Cyber-Physical Systems (CPS)</a:t>
            </a:r>
          </a:p>
          <a:p>
            <a:endParaRPr lang="en-US" sz="1900"/>
          </a:p>
        </p:txBody>
      </p:sp>
    </p:spTree>
    <p:extLst>
      <p:ext uri="{BB962C8B-B14F-4D97-AF65-F5344CB8AC3E}">
        <p14:creationId xmlns:p14="http://schemas.microsoft.com/office/powerpoint/2010/main" val="2383915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453"/>
            <a:ext cx="9144000" cy="6465094"/>
          </a:xfrm>
          <a:prstGeom prst="rect">
            <a:avLst/>
          </a:prstGeom>
        </p:spPr>
      </p:pic>
    </p:spTree>
    <p:extLst>
      <p:ext uri="{BB962C8B-B14F-4D97-AF65-F5344CB8AC3E}">
        <p14:creationId xmlns:p14="http://schemas.microsoft.com/office/powerpoint/2010/main" val="304820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8BA0-F649-430F-8EDF-DCB78804DC17}"/>
              </a:ext>
            </a:extLst>
          </p:cNvPr>
          <p:cNvSpPr>
            <a:spLocks noGrp="1"/>
          </p:cNvSpPr>
          <p:nvPr>
            <p:ph type="title"/>
          </p:nvPr>
        </p:nvSpPr>
        <p:spPr/>
        <p:txBody>
          <a:bodyPr/>
          <a:lstStyle/>
          <a:p>
            <a:r>
              <a:rPr lang="en-US" dirty="0"/>
              <a:t>Artificial Pancreas</a:t>
            </a:r>
          </a:p>
        </p:txBody>
      </p:sp>
      <p:pic>
        <p:nvPicPr>
          <p:cNvPr id="4" name="Content Placeholder 3">
            <a:extLst>
              <a:ext uri="{FF2B5EF4-FFF2-40B4-BE49-F238E27FC236}">
                <a16:creationId xmlns:a16="http://schemas.microsoft.com/office/drawing/2014/main" id="{9DBFCF5B-1891-471C-AA47-383D8C55379D}"/>
              </a:ext>
            </a:extLst>
          </p:cNvPr>
          <p:cNvPicPr>
            <a:picLocks noGrp="1" noChangeAspect="1"/>
          </p:cNvPicPr>
          <p:nvPr>
            <p:ph idx="1"/>
          </p:nvPr>
        </p:nvPicPr>
        <p:blipFill>
          <a:blip r:embed="rId2"/>
          <a:stretch>
            <a:fillRect/>
          </a:stretch>
        </p:blipFill>
        <p:spPr>
          <a:xfrm>
            <a:off x="2286000" y="1676400"/>
            <a:ext cx="4267200" cy="3987800"/>
          </a:xfrm>
          <a:prstGeom prst="rect">
            <a:avLst/>
          </a:prstGeom>
        </p:spPr>
      </p:pic>
    </p:spTree>
    <p:extLst>
      <p:ext uri="{BB962C8B-B14F-4D97-AF65-F5344CB8AC3E}">
        <p14:creationId xmlns:p14="http://schemas.microsoft.com/office/powerpoint/2010/main" val="579114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C25E9-064A-4F09-BF7F-1F0E4431D2E2}"/>
              </a:ext>
            </a:extLst>
          </p:cNvPr>
          <p:cNvSpPr>
            <a:spLocks noGrp="1"/>
          </p:cNvSpPr>
          <p:nvPr>
            <p:ph type="title"/>
          </p:nvPr>
        </p:nvSpPr>
        <p:spPr/>
        <p:txBody>
          <a:bodyPr/>
          <a:lstStyle/>
          <a:p>
            <a:r>
              <a:rPr lang="en-US" dirty="0"/>
              <a:t>Pitfalls</a:t>
            </a:r>
          </a:p>
        </p:txBody>
      </p:sp>
      <p:pic>
        <p:nvPicPr>
          <p:cNvPr id="2050" name="Picture 2" descr="Image result for artificial pancreas system">
            <a:extLst>
              <a:ext uri="{FF2B5EF4-FFF2-40B4-BE49-F238E27FC236}">
                <a16:creationId xmlns:a16="http://schemas.microsoft.com/office/drawing/2014/main" id="{B5A79090-ADDE-44C1-AC5A-1A896D01CF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4600" y="1981200"/>
            <a:ext cx="4883136" cy="36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70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68626-7635-445E-9D4E-080C89BE74E0}"/>
              </a:ext>
            </a:extLst>
          </p:cNvPr>
          <p:cNvSpPr>
            <a:spLocks noGrp="1"/>
          </p:cNvSpPr>
          <p:nvPr>
            <p:ph type="title"/>
          </p:nvPr>
        </p:nvSpPr>
        <p:spPr/>
        <p:txBody>
          <a:bodyPr/>
          <a:lstStyle/>
          <a:p>
            <a:r>
              <a:rPr lang="en-US" dirty="0"/>
              <a:t>So How Do the 5 Apply Here?</a:t>
            </a:r>
          </a:p>
        </p:txBody>
      </p:sp>
      <p:sp>
        <p:nvSpPr>
          <p:cNvPr id="3" name="Content Placeholder 2">
            <a:extLst>
              <a:ext uri="{FF2B5EF4-FFF2-40B4-BE49-F238E27FC236}">
                <a16:creationId xmlns:a16="http://schemas.microsoft.com/office/drawing/2014/main" id="{76A7FCDA-ED26-4AB6-8492-E711AA83B83A}"/>
              </a:ext>
            </a:extLst>
          </p:cNvPr>
          <p:cNvSpPr>
            <a:spLocks noGrp="1"/>
          </p:cNvSpPr>
          <p:nvPr>
            <p:ph idx="1"/>
          </p:nvPr>
        </p:nvSpPr>
        <p:spPr/>
        <p:txBody>
          <a:bodyPr/>
          <a:lstStyle/>
          <a:p>
            <a:r>
              <a:rPr lang="en-US" dirty="0"/>
              <a:t>Probably only 4 do:</a:t>
            </a:r>
          </a:p>
          <a:p>
            <a:pPr lvl="1"/>
            <a:r>
              <a:rPr lang="en-US" dirty="0"/>
              <a:t>Sensor</a:t>
            </a:r>
          </a:p>
          <a:p>
            <a:pPr lvl="1"/>
            <a:r>
              <a:rPr lang="en-US" dirty="0"/>
              <a:t>Communication channel (wireless)</a:t>
            </a:r>
          </a:p>
          <a:p>
            <a:pPr lvl="1"/>
            <a:r>
              <a:rPr lang="en-US" dirty="0"/>
              <a:t>e-utility (</a:t>
            </a:r>
            <a:r>
              <a:rPr lang="en-US" dirty="0" err="1"/>
              <a:t>cpu</a:t>
            </a:r>
            <a:r>
              <a:rPr lang="en-US" dirty="0"/>
              <a:t>, software), and there is an actuator</a:t>
            </a:r>
          </a:p>
          <a:p>
            <a:pPr lvl="1"/>
            <a:r>
              <a:rPr lang="en-US" dirty="0"/>
              <a:t>Decision trigger</a:t>
            </a:r>
          </a:p>
          <a:p>
            <a:pPr lvl="1"/>
            <a:endParaRPr lang="en-US" dirty="0"/>
          </a:p>
          <a:p>
            <a:r>
              <a:rPr lang="en-US" dirty="0"/>
              <a:t>Aggregator may not apply – it is an unknown</a:t>
            </a:r>
          </a:p>
          <a:p>
            <a:pPr lvl="1"/>
            <a:endParaRPr lang="en-US" dirty="0"/>
          </a:p>
          <a:p>
            <a:pPr lvl="1"/>
            <a:endParaRPr lang="en-US" dirty="0"/>
          </a:p>
        </p:txBody>
      </p:sp>
    </p:spTree>
    <p:extLst>
      <p:ext uri="{BB962C8B-B14F-4D97-AF65-F5344CB8AC3E}">
        <p14:creationId xmlns:p14="http://schemas.microsoft.com/office/powerpoint/2010/main" val="2353145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5299364" cy="6858000"/>
          </a:xfrm>
          <a:prstGeom prst="rect">
            <a:avLst/>
          </a:prstGeom>
        </p:spPr>
      </p:pic>
      <p:sp>
        <p:nvSpPr>
          <p:cNvPr id="6" name="Title 1"/>
          <p:cNvSpPr>
            <a:spLocks noGrp="1"/>
          </p:cNvSpPr>
          <p:nvPr>
            <p:ph type="title"/>
          </p:nvPr>
        </p:nvSpPr>
        <p:spPr>
          <a:xfrm>
            <a:off x="4953000" y="762000"/>
            <a:ext cx="4114800" cy="1143000"/>
          </a:xfrm>
        </p:spPr>
        <p:txBody>
          <a:bodyPr>
            <a:normAutofit/>
          </a:bodyPr>
          <a:lstStyle/>
          <a:p>
            <a:r>
              <a:rPr lang="en-US" dirty="0"/>
              <a:t>Liability</a:t>
            </a:r>
          </a:p>
        </p:txBody>
      </p:sp>
    </p:spTree>
    <p:extLst>
      <p:ext uri="{BB962C8B-B14F-4D97-AF65-F5344CB8AC3E}">
        <p14:creationId xmlns:p14="http://schemas.microsoft.com/office/powerpoint/2010/main" val="3368650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762000"/>
            <a:ext cx="4114800" cy="1143000"/>
          </a:xfrm>
        </p:spPr>
        <p:txBody>
          <a:bodyPr>
            <a:normAutofit fontScale="90000"/>
          </a:bodyPr>
          <a:lstStyle/>
          <a:p>
            <a:r>
              <a:rPr lang="en-US" dirty="0" err="1"/>
              <a:t>IoT</a:t>
            </a:r>
            <a:r>
              <a:rPr lang="en-US" dirty="0"/>
              <a:t> Virtual</a:t>
            </a:r>
            <a:br>
              <a:rPr lang="en-US" dirty="0"/>
            </a:br>
            <a:r>
              <a:rPr lang="en-US" dirty="0"/>
              <a:t>Assistants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335660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628650" y="963877"/>
            <a:ext cx="2620771" cy="4930246"/>
          </a:xfrm>
        </p:spPr>
        <p:txBody>
          <a:bodyPr>
            <a:normAutofit/>
          </a:bodyPr>
          <a:lstStyle/>
          <a:p>
            <a:pPr algn="r"/>
            <a:r>
              <a:rPr kumimoji="1" lang="en-US" altLang="zh-TW">
                <a:solidFill>
                  <a:schemeClr val="accent1"/>
                </a:solidFill>
              </a:rPr>
              <a:t>To Begin</a:t>
            </a:r>
            <a:endParaRPr kumimoji="1" lang="zh-TW" altLang="en-US">
              <a:solidFill>
                <a:schemeClr val="accent1"/>
              </a:solidFill>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內容版面配置區 3"/>
          <p:cNvSpPr>
            <a:spLocks noGrp="1"/>
          </p:cNvSpPr>
          <p:nvPr>
            <p:ph sz="quarter" idx="1"/>
          </p:nvPr>
        </p:nvSpPr>
        <p:spPr>
          <a:xfrm>
            <a:off x="3732023" y="963877"/>
            <a:ext cx="4783327" cy="4930246"/>
          </a:xfrm>
        </p:spPr>
        <p:txBody>
          <a:bodyPr anchor="ctr">
            <a:normAutofit/>
          </a:bodyPr>
          <a:lstStyle/>
          <a:p>
            <a:pPr marL="0" indent="0">
              <a:buNone/>
            </a:pPr>
            <a:endParaRPr kumimoji="1" lang="en-US" altLang="zh-TW" sz="2100" b="1" dirty="0"/>
          </a:p>
          <a:p>
            <a:pPr marL="0" indent="0">
              <a:buNone/>
            </a:pPr>
            <a:r>
              <a:rPr kumimoji="1" lang="en-US" altLang="zh-TW" sz="2100" dirty="0"/>
              <a:t>No </a:t>
            </a:r>
            <a:r>
              <a:rPr kumimoji="1" lang="en-US" altLang="zh-TW" sz="2100" u="sng" dirty="0"/>
              <a:t>universally-accepted</a:t>
            </a:r>
            <a:r>
              <a:rPr kumimoji="1" lang="en-US" altLang="zh-TW" sz="2100" dirty="0"/>
              <a:t> and </a:t>
            </a:r>
            <a:r>
              <a:rPr kumimoji="1" lang="en-US" altLang="zh-TW" sz="2100" u="sng" dirty="0"/>
              <a:t>actionable</a:t>
            </a:r>
            <a:r>
              <a:rPr kumimoji="1" lang="en-US" altLang="zh-TW" sz="2100" dirty="0"/>
              <a:t> definition existed to the question, “What is IoT?”</a:t>
            </a:r>
          </a:p>
          <a:p>
            <a:pPr marL="0" indent="0">
              <a:buNone/>
            </a:pPr>
            <a:endParaRPr kumimoji="1" lang="en-US" altLang="zh-TW" sz="2100" dirty="0"/>
          </a:p>
          <a:p>
            <a:pPr marL="0" indent="0">
              <a:buNone/>
            </a:pPr>
            <a:r>
              <a:rPr kumimoji="1" lang="en-US" altLang="zh-TW" sz="2100" dirty="0"/>
              <a:t>And no good definition of </a:t>
            </a:r>
            <a:r>
              <a:rPr kumimoji="1" lang="en-US" altLang="zh-TW" sz="2100" u="sng" dirty="0"/>
              <a:t>trust</a:t>
            </a:r>
            <a:r>
              <a:rPr kumimoji="1" lang="en-US" altLang="zh-TW" sz="2100" dirty="0"/>
              <a:t> exists for IoT. </a:t>
            </a:r>
          </a:p>
          <a:p>
            <a:pPr marL="0" indent="0">
              <a:buNone/>
            </a:pPr>
            <a:endParaRPr kumimoji="1" lang="en-US" altLang="zh-TW" sz="2100" dirty="0"/>
          </a:p>
          <a:p>
            <a:pPr marL="0" indent="0">
              <a:buNone/>
            </a:pPr>
            <a:endParaRPr kumimoji="1" lang="en-US" altLang="zh-TW" sz="2100" dirty="0"/>
          </a:p>
        </p:txBody>
      </p:sp>
      <p:sp>
        <p:nvSpPr>
          <p:cNvPr id="3" name="投影片編號版面配置區 2"/>
          <p:cNvSpPr>
            <a:spLocks noGrp="1"/>
          </p:cNvSpPr>
          <p:nvPr>
            <p:ph type="sldNum" sz="quarter" idx="12"/>
          </p:nvPr>
        </p:nvSpPr>
        <p:spPr>
          <a:xfrm>
            <a:off x="7928637" y="6033479"/>
            <a:ext cx="586712" cy="365125"/>
          </a:xfrm>
        </p:spPr>
        <p:txBody>
          <a:bodyPr>
            <a:normAutofit/>
          </a:bodyPr>
          <a:lstStyle/>
          <a:p>
            <a:pPr>
              <a:spcAft>
                <a:spcPts val="600"/>
              </a:spcAft>
            </a:pPr>
            <a:fld id="{D6D4D448-C514-43B5-988B-65FF575A97E0}" type="slidenum">
              <a:rPr lang="zh-TW" altLang="en-US" sz="900">
                <a:solidFill>
                  <a:schemeClr val="tx1">
                    <a:alpha val="80000"/>
                  </a:schemeClr>
                </a:solidFill>
              </a:rPr>
              <a:pPr>
                <a:spcAft>
                  <a:spcPts val="600"/>
                </a:spcAft>
              </a:pPr>
              <a:t>3</a:t>
            </a:fld>
            <a:endParaRPr lang="zh-TW" altLang="en-US" sz="900">
              <a:solidFill>
                <a:schemeClr val="tx1">
                  <a:alpha val="80000"/>
                </a:schemeClr>
              </a:solidFill>
            </a:endParaRPr>
          </a:p>
        </p:txBody>
      </p:sp>
    </p:spTree>
    <p:extLst>
      <p:ext uri="{BB962C8B-B14F-4D97-AF65-F5344CB8AC3E}">
        <p14:creationId xmlns:p14="http://schemas.microsoft.com/office/powerpoint/2010/main" val="1509352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762000"/>
            <a:ext cx="4114800" cy="1143000"/>
          </a:xfrm>
        </p:spPr>
        <p:txBody>
          <a:bodyPr>
            <a:normAutofit fontScale="90000"/>
          </a:bodyPr>
          <a:lstStyle/>
          <a:p>
            <a:r>
              <a:rPr lang="en-US" dirty="0"/>
              <a:t>Ransomware</a:t>
            </a:r>
            <a:br>
              <a:rPr lang="en-US" dirty="0"/>
            </a:br>
            <a:r>
              <a:rPr lang="en-US" dirty="0"/>
              <a:t>‘Things’?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2002310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303E7B-9805-451E-8AEE-9FB6DB5868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0"/>
            <a:ext cx="5326135" cy="6858000"/>
          </a:xfrm>
        </p:spPr>
      </p:pic>
      <p:sp>
        <p:nvSpPr>
          <p:cNvPr id="2" name="TextBox 1">
            <a:extLst>
              <a:ext uri="{FF2B5EF4-FFF2-40B4-BE49-F238E27FC236}">
                <a16:creationId xmlns:a16="http://schemas.microsoft.com/office/drawing/2014/main" id="{07E7456C-C292-4826-BABF-C11051743F53}"/>
              </a:ext>
            </a:extLst>
          </p:cNvPr>
          <p:cNvSpPr txBox="1"/>
          <p:nvPr/>
        </p:nvSpPr>
        <p:spPr>
          <a:xfrm>
            <a:off x="6172200" y="1295400"/>
            <a:ext cx="2532681" cy="923330"/>
          </a:xfrm>
          <a:prstGeom prst="rect">
            <a:avLst/>
          </a:prstGeom>
          <a:noFill/>
        </p:spPr>
        <p:txBody>
          <a:bodyPr wrap="none" rtlCol="0">
            <a:spAutoFit/>
          </a:bodyPr>
          <a:lstStyle/>
          <a:p>
            <a:r>
              <a:rPr lang="en-US" dirty="0"/>
              <a:t>July 2018</a:t>
            </a:r>
          </a:p>
          <a:p>
            <a:endParaRPr lang="en-US" dirty="0"/>
          </a:p>
          <a:p>
            <a:r>
              <a:rPr lang="en-US" i="1" dirty="0"/>
              <a:t>IEEE Computer Magazine</a:t>
            </a:r>
          </a:p>
        </p:txBody>
      </p:sp>
    </p:spTree>
    <p:extLst>
      <p:ext uri="{BB962C8B-B14F-4D97-AF65-F5344CB8AC3E}">
        <p14:creationId xmlns:p14="http://schemas.microsoft.com/office/powerpoint/2010/main" val="2164735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953000" y="762000"/>
            <a:ext cx="4114800" cy="1143000"/>
          </a:xfrm>
        </p:spPr>
        <p:txBody>
          <a:bodyPr>
            <a:normAutofit/>
          </a:bodyPr>
          <a:lstStyle/>
          <a:p>
            <a:r>
              <a:rPr lang="en-US" dirty="0"/>
              <a:t>Trust Issues</a:t>
            </a:r>
          </a:p>
        </p:txBody>
      </p:sp>
      <p:pic>
        <p:nvPicPr>
          <p:cNvPr id="3" name="Picture 2">
            <a:extLst>
              <a:ext uri="{FF2B5EF4-FFF2-40B4-BE49-F238E27FC236}">
                <a16:creationId xmlns:a16="http://schemas.microsoft.com/office/drawing/2014/main" id="{44A377D0-F7A4-4DD6-BA4C-29DFC9697B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4010547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628650" y="963877"/>
            <a:ext cx="2620771" cy="4930246"/>
          </a:xfrm>
        </p:spPr>
        <p:txBody>
          <a:bodyPr>
            <a:normAutofit/>
          </a:bodyPr>
          <a:lstStyle/>
          <a:p>
            <a:pPr algn="r"/>
            <a:r>
              <a:rPr lang="en-US" altLang="zh-TW" sz="2400">
                <a:solidFill>
                  <a:schemeClr val="accent1"/>
                </a:solidFill>
              </a:rPr>
              <a:t>IoT Trustworthiness – 6 Concerns</a:t>
            </a:r>
            <a:endParaRPr lang="en-US" altLang="zh-TW" sz="2400" b="0">
              <a:solidFill>
                <a:schemeClr val="accent1"/>
              </a:solidFill>
            </a:endParaRP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sz="quarter" idx="1"/>
          </p:nvPr>
        </p:nvSpPr>
        <p:spPr>
          <a:xfrm>
            <a:off x="3732023" y="963877"/>
            <a:ext cx="4783327" cy="4930246"/>
          </a:xfrm>
        </p:spPr>
        <p:txBody>
          <a:bodyPr anchor="ctr">
            <a:normAutofit/>
          </a:bodyPr>
          <a:lstStyle/>
          <a:p>
            <a:pPr lvl="0">
              <a:lnSpc>
                <a:spcPct val="90000"/>
              </a:lnSpc>
              <a:buFont typeface="+mj-lt"/>
              <a:buAutoNum type="arabicPeriod"/>
            </a:pPr>
            <a:r>
              <a:rPr lang="en-US" sz="1300" b="1" dirty="0"/>
              <a:t>Environment </a:t>
            </a:r>
            <a:r>
              <a:rPr lang="en-US" sz="1300" dirty="0"/>
              <a:t>– The universe that all primitives in a specific </a:t>
            </a:r>
            <a:r>
              <a:rPr lang="en-US" sz="1300" dirty="0" err="1"/>
              <a:t>NoT</a:t>
            </a:r>
            <a:r>
              <a:rPr lang="en-US" sz="1300" dirty="0"/>
              <a:t> operate in; this is essentially the </a:t>
            </a:r>
            <a:r>
              <a:rPr lang="en-US" sz="1300" i="1" dirty="0"/>
              <a:t>operational profile</a:t>
            </a:r>
            <a:r>
              <a:rPr lang="en-US" sz="1300" dirty="0"/>
              <a:t> of a </a:t>
            </a:r>
            <a:r>
              <a:rPr lang="en-US" sz="1300" dirty="0" err="1"/>
              <a:t>NoT</a:t>
            </a:r>
            <a:r>
              <a:rPr lang="en-US" sz="1300" dirty="0"/>
              <a:t>. The environment is particularly important to the sensor and aggregator primitives since it offers context to them. An analogy is the various weather profiles that an aircraft operates in or a particular factory setting that a </a:t>
            </a:r>
            <a:r>
              <a:rPr lang="en-US" sz="1300" dirty="0" err="1"/>
              <a:t>NoT</a:t>
            </a:r>
            <a:r>
              <a:rPr lang="en-US" sz="1300" dirty="0"/>
              <a:t> operates in. This will likely be difficult to correctly define.</a:t>
            </a:r>
          </a:p>
          <a:p>
            <a:pPr lvl="0">
              <a:lnSpc>
                <a:spcPct val="90000"/>
              </a:lnSpc>
              <a:buFont typeface="+mj-lt"/>
              <a:buAutoNum type="arabicPeriod"/>
            </a:pPr>
            <a:r>
              <a:rPr lang="en-US" sz="1300" b="1" dirty="0"/>
              <a:t>Cost </a:t>
            </a:r>
            <a:r>
              <a:rPr lang="en-US" sz="1300" dirty="0"/>
              <a:t>– The expenses, in terms of time and money, that a specific </a:t>
            </a:r>
            <a:r>
              <a:rPr lang="en-US" sz="1300" dirty="0" err="1"/>
              <a:t>NoT</a:t>
            </a:r>
            <a:r>
              <a:rPr lang="en-US" sz="1300" dirty="0"/>
              <a:t> incurs in terms of the non-mitigated reliability and security risks; additionally, the costs associated with each of the primitive components needed to build and operate a </a:t>
            </a:r>
            <a:r>
              <a:rPr lang="en-US" sz="1300" dirty="0" err="1"/>
              <a:t>NoT</a:t>
            </a:r>
            <a:r>
              <a:rPr lang="en-US" sz="1300" dirty="0"/>
              <a:t>. Cost is an estimation or prediction that can be measured or approximated. Cost drives the design decisions in building a </a:t>
            </a:r>
            <a:r>
              <a:rPr lang="en-US" sz="1300" dirty="0" err="1"/>
              <a:t>NoT</a:t>
            </a:r>
            <a:r>
              <a:rPr lang="en-US" sz="1300" dirty="0"/>
              <a:t>. </a:t>
            </a:r>
          </a:p>
          <a:p>
            <a:pPr lvl="0">
              <a:lnSpc>
                <a:spcPct val="90000"/>
              </a:lnSpc>
              <a:buFont typeface="+mj-lt"/>
              <a:buAutoNum type="arabicPeriod"/>
            </a:pPr>
            <a:r>
              <a:rPr lang="en-US" sz="1300" b="1" dirty="0"/>
              <a:t>Geographic location – </a:t>
            </a:r>
            <a:r>
              <a:rPr lang="en-US" sz="1300" dirty="0"/>
              <a:t>Physical place where a sensor or </a:t>
            </a:r>
            <a:r>
              <a:rPr lang="en-US" sz="1300" i="1" dirty="0" err="1"/>
              <a:t>e</a:t>
            </a:r>
            <a:r>
              <a:rPr lang="en-US" sz="1300" dirty="0" err="1"/>
              <a:t>Utility</a:t>
            </a:r>
            <a:r>
              <a:rPr lang="en-US" sz="1300" dirty="0"/>
              <a:t> operates in or was manufactured, e.g., using RFID. Manufacturing location is a </a:t>
            </a:r>
            <a:r>
              <a:rPr lang="en-US" sz="1300" i="1" dirty="0"/>
              <a:t>supply chain</a:t>
            </a:r>
            <a:r>
              <a:rPr lang="en-US" sz="1300" dirty="0"/>
              <a:t> issue. Note that the operating location may change over time. Note that a sensor’s or </a:t>
            </a:r>
            <a:r>
              <a:rPr lang="en-US" sz="1300" i="1" dirty="0" err="1"/>
              <a:t>e</a:t>
            </a:r>
            <a:r>
              <a:rPr lang="en-US" sz="1300" dirty="0" err="1"/>
              <a:t>Utility’s</a:t>
            </a:r>
            <a:r>
              <a:rPr lang="en-US" sz="1300" dirty="0"/>
              <a:t> geographic location along with communication channel reliability and data security may affect the dataflow throughout a </a:t>
            </a:r>
            <a:r>
              <a:rPr lang="en-US" sz="1300" dirty="0" err="1"/>
              <a:t>NoT’s</a:t>
            </a:r>
            <a:r>
              <a:rPr lang="en-US" sz="1300" dirty="0"/>
              <a:t> workflow in a timely manner. Geographic location determinations may sometimes not be possible.</a:t>
            </a:r>
          </a:p>
        </p:txBody>
      </p:sp>
      <p:sp>
        <p:nvSpPr>
          <p:cNvPr id="7" name="投影片編號版面配置區 6"/>
          <p:cNvSpPr>
            <a:spLocks noGrp="1"/>
          </p:cNvSpPr>
          <p:nvPr>
            <p:ph type="sldNum" sz="quarter" idx="12"/>
          </p:nvPr>
        </p:nvSpPr>
        <p:spPr>
          <a:xfrm>
            <a:off x="7928637" y="6033479"/>
            <a:ext cx="586712" cy="365125"/>
          </a:xfrm>
        </p:spPr>
        <p:txBody>
          <a:bodyPr>
            <a:normAutofit/>
          </a:bodyPr>
          <a:lstStyle/>
          <a:p>
            <a:pPr>
              <a:spcAft>
                <a:spcPts val="600"/>
              </a:spcAft>
            </a:pPr>
            <a:fld id="{D6D4D448-C514-43B5-988B-65FF575A97E0}" type="slidenum">
              <a:rPr lang="zh-TW" altLang="en-US" sz="900">
                <a:solidFill>
                  <a:schemeClr val="tx1">
                    <a:alpha val="80000"/>
                  </a:schemeClr>
                </a:solidFill>
              </a:rPr>
              <a:pPr>
                <a:spcAft>
                  <a:spcPts val="600"/>
                </a:spcAft>
              </a:pPr>
              <a:t>33</a:t>
            </a:fld>
            <a:endParaRPr lang="zh-TW" altLang="en-US" sz="900">
              <a:solidFill>
                <a:schemeClr val="tx1">
                  <a:alpha val="80000"/>
                </a:schemeClr>
              </a:solidFill>
            </a:endParaRPr>
          </a:p>
        </p:txBody>
      </p:sp>
    </p:spTree>
    <p:extLst>
      <p:ext uri="{BB962C8B-B14F-4D97-AF65-F5344CB8AC3E}">
        <p14:creationId xmlns:p14="http://schemas.microsoft.com/office/powerpoint/2010/main" val="203228903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sz="quarter" idx="1"/>
          </p:nvPr>
        </p:nvSpPr>
        <p:spPr>
          <a:xfrm>
            <a:off x="3732023" y="963877"/>
            <a:ext cx="4783327" cy="4930246"/>
          </a:xfrm>
        </p:spPr>
        <p:txBody>
          <a:bodyPr anchor="ctr">
            <a:normAutofit/>
          </a:bodyPr>
          <a:lstStyle/>
          <a:p>
            <a:pPr lvl="0">
              <a:lnSpc>
                <a:spcPct val="90000"/>
              </a:lnSpc>
              <a:buFont typeface="+mj-lt"/>
              <a:buAutoNum type="arabicPeriod" startAt="4"/>
            </a:pPr>
            <a:r>
              <a:rPr lang="en-US" sz="1300" b="1"/>
              <a:t>Owner</a:t>
            </a:r>
            <a:r>
              <a:rPr lang="en-US" sz="1300"/>
              <a:t> - Person or Organization that owns a particular sensor, communication channel, aggregator, decision trigger, or </a:t>
            </a:r>
            <a:r>
              <a:rPr lang="en-US" sz="1300" i="1"/>
              <a:t>e</a:t>
            </a:r>
            <a:r>
              <a:rPr lang="en-US" sz="1300"/>
              <a:t>Utility. There can be multiple owners for any of these five. Note that owners may have nefarious intentions that affect overall trust. Note further that owners may remain anonymous. Note that there is also a role for an </a:t>
            </a:r>
            <a:r>
              <a:rPr lang="en-US" sz="1300" b="1"/>
              <a:t>operator</a:t>
            </a:r>
            <a:r>
              <a:rPr lang="en-US" sz="1300"/>
              <a:t>; for simplicity, we roll up that role into the owner element. </a:t>
            </a:r>
          </a:p>
          <a:p>
            <a:pPr lvl="0">
              <a:lnSpc>
                <a:spcPct val="90000"/>
              </a:lnSpc>
              <a:buFont typeface="+mj-lt"/>
              <a:buAutoNum type="arabicPeriod" startAt="4"/>
            </a:pPr>
            <a:r>
              <a:rPr lang="en-US" sz="1300" b="1"/>
              <a:t>Device_ID</a:t>
            </a:r>
            <a:r>
              <a:rPr lang="en-US" sz="1300"/>
              <a:t> – A unique identifier for a particular sensor, communication channel, aggregator, decision trigger, or </a:t>
            </a:r>
            <a:r>
              <a:rPr lang="en-US" sz="1300" i="1"/>
              <a:t>e</a:t>
            </a:r>
            <a:r>
              <a:rPr lang="en-US" sz="1300"/>
              <a:t>Utility. Further, a Device_ID may be the only sensor data transmitted. This will typically originate from the manufacturer of the entity, but it could be modified or forged. This can be accomplished using RFID for physical primitives. RFID readers that work on the same protocol as the inlay may be distributed at key points throughout a NoT. Readers activate the tag causing it to broadcast radio waves within bandwidths reserved for RFID usage by individual governments internationally. These radio waves transmit identifiers or codes that reference unique information associated with the item to which the RFID inlay is attached, and in this case, the item would be a primitive. </a:t>
            </a:r>
          </a:p>
          <a:p>
            <a:pPr lvl="0">
              <a:lnSpc>
                <a:spcPct val="90000"/>
              </a:lnSpc>
              <a:buFont typeface="+mj-lt"/>
              <a:buAutoNum type="arabicPeriod" startAt="4"/>
            </a:pPr>
            <a:r>
              <a:rPr lang="en-US" sz="1300" b="1"/>
              <a:t>Snapshot</a:t>
            </a:r>
            <a:r>
              <a:rPr lang="en-US" sz="1300"/>
              <a:t> – an instant in time</a:t>
            </a:r>
          </a:p>
          <a:p>
            <a:pPr marL="800100" lvl="1" indent="-342900">
              <a:lnSpc>
                <a:spcPct val="90000"/>
              </a:lnSpc>
              <a:buFont typeface="+mj-lt"/>
              <a:buAutoNum type="arabicPeriod"/>
            </a:pPr>
            <a:endParaRPr lang="en-US" sz="1300"/>
          </a:p>
        </p:txBody>
      </p:sp>
      <p:sp>
        <p:nvSpPr>
          <p:cNvPr id="7" name="投影片編號版面配置區 6"/>
          <p:cNvSpPr>
            <a:spLocks noGrp="1"/>
          </p:cNvSpPr>
          <p:nvPr>
            <p:ph type="sldNum" sz="quarter" idx="12"/>
          </p:nvPr>
        </p:nvSpPr>
        <p:spPr>
          <a:xfrm>
            <a:off x="7928637" y="6033479"/>
            <a:ext cx="586712" cy="365125"/>
          </a:xfrm>
        </p:spPr>
        <p:txBody>
          <a:bodyPr>
            <a:normAutofit/>
          </a:bodyPr>
          <a:lstStyle/>
          <a:p>
            <a:pPr>
              <a:spcAft>
                <a:spcPts val="600"/>
              </a:spcAft>
            </a:pPr>
            <a:fld id="{D6D4D448-C514-43B5-988B-65FF575A97E0}" type="slidenum">
              <a:rPr lang="zh-TW" altLang="en-US" sz="900">
                <a:solidFill>
                  <a:schemeClr val="tx1">
                    <a:alpha val="80000"/>
                  </a:schemeClr>
                </a:solidFill>
              </a:rPr>
              <a:pPr>
                <a:spcAft>
                  <a:spcPts val="600"/>
                </a:spcAft>
              </a:pPr>
              <a:t>34</a:t>
            </a:fld>
            <a:endParaRPr lang="zh-TW" altLang="en-US" sz="900">
              <a:solidFill>
                <a:schemeClr val="tx1">
                  <a:alpha val="80000"/>
                </a:schemeClr>
              </a:solidFill>
            </a:endParaRPr>
          </a:p>
        </p:txBody>
      </p:sp>
    </p:spTree>
    <p:extLst>
      <p:ext uri="{BB962C8B-B14F-4D97-AF65-F5344CB8AC3E}">
        <p14:creationId xmlns:p14="http://schemas.microsoft.com/office/powerpoint/2010/main" val="116206151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a:solidFill>
                  <a:schemeClr val="accent1"/>
                </a:solidFill>
              </a:rPr>
              <a:t>Special Element: Snapshot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pPr marL="971550" lvl="1" indent="-514350">
              <a:lnSpc>
                <a:spcPct val="90000"/>
              </a:lnSpc>
              <a:buFont typeface="+mj-lt"/>
              <a:buAutoNum type="alphaLcParenR"/>
            </a:pPr>
            <a:r>
              <a:rPr lang="en-US" sz="1300"/>
              <a:t>Because a NoT is a distributed system, different events, data transfers, and computations occur at different snapshots.</a:t>
            </a:r>
          </a:p>
          <a:p>
            <a:pPr marL="971550" lvl="1" indent="-514350" fontAlgn="auto">
              <a:lnSpc>
                <a:spcPct val="90000"/>
              </a:lnSpc>
              <a:buFont typeface="+mj-lt"/>
              <a:buAutoNum type="alphaLcParenR"/>
            </a:pPr>
            <a:r>
              <a:rPr lang="en-US" sz="1300"/>
              <a:t>Snapshots may be aligned to a clock synchronized within their own network. A global clock may be too burdensome for sensor networks that operate in the wild.  Others, however, argue in favor of a global clock [Li 2004].   This publication does not endorse either scheme at the time of this writing.</a:t>
            </a:r>
          </a:p>
          <a:p>
            <a:pPr marL="971550" lvl="1" indent="-514350" fontAlgn="auto">
              <a:lnSpc>
                <a:spcPct val="90000"/>
              </a:lnSpc>
              <a:buFont typeface="+mj-lt"/>
              <a:buAutoNum type="alphaLcParenR"/>
            </a:pPr>
            <a:r>
              <a:rPr lang="en-US" sz="1300"/>
              <a:t>NoTs may affect business performance – sensing, communicating, and computing can speed-up or slow-down a NoT’s workflow and therefore affect the “perceived” performance of the environment it operates in or controls.</a:t>
            </a:r>
          </a:p>
          <a:p>
            <a:pPr marL="971550" lvl="1" indent="-514350" fontAlgn="auto">
              <a:lnSpc>
                <a:spcPct val="90000"/>
              </a:lnSpc>
              <a:buFont typeface="+mj-lt"/>
              <a:buAutoNum type="alphaLcParenR"/>
            </a:pPr>
            <a:r>
              <a:rPr lang="en-US" sz="1300"/>
              <a:t>Snapshots maybe tampered with, making it unclear when events actually occurred, not by changing time (which is not possible), but by changing the recorded time at which an event in the workflow is generated, or computation is performed, e.g., sticking in a </a:t>
            </a:r>
            <a:r>
              <a:rPr lang="en-US" sz="1300" b="1"/>
              <a:t>delay() </a:t>
            </a:r>
            <a:r>
              <a:rPr lang="en-US" sz="1300"/>
              <a:t>function call.</a:t>
            </a:r>
          </a:p>
          <a:p>
            <a:pPr marL="971550" lvl="1" indent="-514350" fontAlgn="auto">
              <a:lnSpc>
                <a:spcPct val="90000"/>
              </a:lnSpc>
              <a:buFont typeface="+mj-lt"/>
              <a:buAutoNum type="alphaLcParenR"/>
            </a:pPr>
            <a:r>
              <a:rPr lang="en-US" sz="1300"/>
              <a:t>Malicious latency to induce delays, are possible and will affect when decision triggers are able to execute.</a:t>
            </a:r>
          </a:p>
          <a:p>
            <a:pPr marL="971550" lvl="1" indent="-514350" fontAlgn="auto">
              <a:lnSpc>
                <a:spcPct val="90000"/>
              </a:lnSpc>
              <a:buFont typeface="+mj-lt"/>
              <a:buAutoNum type="alphaLcParenR"/>
            </a:pPr>
            <a:r>
              <a:rPr lang="en-US" sz="1300"/>
              <a:t>Reliability and performance of a NoT may be affected by (d) and (e).</a:t>
            </a:r>
          </a:p>
          <a:p>
            <a:pPr marL="514350" indent="-514350">
              <a:lnSpc>
                <a:spcPct val="90000"/>
              </a:lnSpc>
              <a:buFont typeface="+mj-lt"/>
              <a:buAutoNum type="arabicPeriod"/>
            </a:pPr>
            <a:endParaRPr lang="en-US" sz="1300"/>
          </a:p>
        </p:txBody>
      </p:sp>
    </p:spTree>
    <p:extLst>
      <p:ext uri="{BB962C8B-B14F-4D97-AF65-F5344CB8AC3E}">
        <p14:creationId xmlns:p14="http://schemas.microsoft.com/office/powerpoint/2010/main" val="1066915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8935-0582-4BB2-816E-F00B9D528D3C}"/>
              </a:ext>
            </a:extLst>
          </p:cNvPr>
          <p:cNvSpPr>
            <a:spLocks noGrp="1"/>
          </p:cNvSpPr>
          <p:nvPr>
            <p:ph type="title"/>
          </p:nvPr>
        </p:nvSpPr>
        <p:spPr/>
        <p:txBody>
          <a:bodyPr/>
          <a:lstStyle/>
          <a:p>
            <a:r>
              <a:rPr lang="en-US" dirty="0"/>
              <a:t>So the Issue is….?</a:t>
            </a:r>
          </a:p>
        </p:txBody>
      </p:sp>
      <p:sp>
        <p:nvSpPr>
          <p:cNvPr id="3" name="Content Placeholder 2">
            <a:extLst>
              <a:ext uri="{FF2B5EF4-FFF2-40B4-BE49-F238E27FC236}">
                <a16:creationId xmlns:a16="http://schemas.microsoft.com/office/drawing/2014/main" id="{AE50B467-5D69-452D-B199-65C86369711B}"/>
              </a:ext>
            </a:extLst>
          </p:cNvPr>
          <p:cNvSpPr>
            <a:spLocks noGrp="1"/>
          </p:cNvSpPr>
          <p:nvPr>
            <p:ph idx="1"/>
          </p:nvPr>
        </p:nvSpPr>
        <p:spPr>
          <a:xfrm>
            <a:off x="457200" y="2743200"/>
            <a:ext cx="8229600" cy="2362200"/>
          </a:xfrm>
        </p:spPr>
        <p:txBody>
          <a:bodyPr>
            <a:normAutofit/>
          </a:bodyPr>
          <a:lstStyle/>
          <a:p>
            <a:pPr marL="0" indent="0" algn="ctr">
              <a:buNone/>
            </a:pPr>
            <a:r>
              <a:rPr lang="en-US" dirty="0"/>
              <a:t>Faking time in a Network of Things</a:t>
            </a:r>
          </a:p>
          <a:p>
            <a:pPr marL="0" indent="0" algn="ctr">
              <a:buNone/>
            </a:pPr>
            <a:r>
              <a:rPr lang="en-US" dirty="0"/>
              <a:t>How?</a:t>
            </a:r>
          </a:p>
          <a:p>
            <a:pPr marL="0" indent="0" algn="ctr">
              <a:buNone/>
            </a:pPr>
            <a:r>
              <a:rPr lang="en-US" dirty="0"/>
              <a:t>No global clock </a:t>
            </a:r>
          </a:p>
        </p:txBody>
      </p:sp>
    </p:spTree>
    <p:extLst>
      <p:ext uri="{BB962C8B-B14F-4D97-AF65-F5344CB8AC3E}">
        <p14:creationId xmlns:p14="http://schemas.microsoft.com/office/powerpoint/2010/main" val="2701962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1184586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9834A-2505-46FD-9D79-2F386012801C}"/>
              </a:ext>
            </a:extLst>
          </p:cNvPr>
          <p:cNvSpPr>
            <a:spLocks noGrp="1"/>
          </p:cNvSpPr>
          <p:nvPr>
            <p:ph type="title"/>
          </p:nvPr>
        </p:nvSpPr>
        <p:spPr>
          <a:xfrm>
            <a:off x="457200" y="2438400"/>
            <a:ext cx="8229600" cy="1143000"/>
          </a:xfrm>
        </p:spPr>
        <p:txBody>
          <a:bodyPr>
            <a:normAutofit fontScale="90000"/>
          </a:bodyPr>
          <a:lstStyle/>
          <a:p>
            <a:r>
              <a:rPr lang="en-US" dirty="0"/>
              <a:t>Problem #2 – Blockchain Race Conditions</a:t>
            </a:r>
          </a:p>
        </p:txBody>
      </p:sp>
    </p:spTree>
    <p:extLst>
      <p:ext uri="{BB962C8B-B14F-4D97-AF65-F5344CB8AC3E}">
        <p14:creationId xmlns:p14="http://schemas.microsoft.com/office/powerpoint/2010/main" val="1141752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8BE59-4814-47FD-9223-19684FF73BC1}"/>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Basic Concern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39C3FA-7A5C-468C-8F56-E549D7AADA99}"/>
              </a:ext>
            </a:extLst>
          </p:cNvPr>
          <p:cNvSpPr>
            <a:spLocks noGrp="1"/>
          </p:cNvSpPr>
          <p:nvPr>
            <p:ph idx="1"/>
          </p:nvPr>
        </p:nvSpPr>
        <p:spPr>
          <a:xfrm>
            <a:off x="3732023" y="963877"/>
            <a:ext cx="4783327" cy="4930246"/>
          </a:xfrm>
        </p:spPr>
        <p:txBody>
          <a:bodyPr anchor="ctr">
            <a:normAutofit/>
          </a:bodyPr>
          <a:lstStyle/>
          <a:p>
            <a:r>
              <a:rPr lang="en-US" sz="2100" dirty="0"/>
              <a:t>Some number of candidate blocks are currently undergoing mining (proof of work) to be the next addition to the chain.</a:t>
            </a:r>
          </a:p>
          <a:p>
            <a:r>
              <a:rPr lang="en-US" sz="2100" dirty="0"/>
              <a:t>A race is on.</a:t>
            </a:r>
          </a:p>
          <a:p>
            <a:r>
              <a:rPr lang="en-US" sz="2100" dirty="0"/>
              <a:t>They are mined based on the last block added.</a:t>
            </a:r>
          </a:p>
          <a:p>
            <a:r>
              <a:rPr lang="en-US" sz="2100" dirty="0"/>
              <a:t>Some block </a:t>
            </a:r>
            <a:r>
              <a:rPr lang="en-US" sz="2100" i="1" dirty="0"/>
              <a:t>X </a:t>
            </a:r>
            <a:r>
              <a:rPr lang="en-US" sz="2100" dirty="0"/>
              <a:t>will win the race – is it necessarily the one that should? No. </a:t>
            </a:r>
          </a:p>
          <a:p>
            <a:r>
              <a:rPr lang="en-US" sz="2100" dirty="0"/>
              <a:t>Mining based on “sequenced timestamps”  *might* be a better solution. </a:t>
            </a:r>
          </a:p>
        </p:txBody>
      </p:sp>
    </p:spTree>
    <p:extLst>
      <p:ext uri="{BB962C8B-B14F-4D97-AF65-F5344CB8AC3E}">
        <p14:creationId xmlns:p14="http://schemas.microsoft.com/office/powerpoint/2010/main" val="1489476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567930" y="801866"/>
            <a:ext cx="3979563" cy="5230634"/>
          </a:xfrm>
        </p:spPr>
        <p:txBody>
          <a:bodyPr anchor="ctr">
            <a:normAutofit/>
          </a:bodyPr>
          <a:lstStyle/>
          <a:p>
            <a:pPr marL="0" lvl="0" indent="0">
              <a:lnSpc>
                <a:spcPct val="90000"/>
              </a:lnSpc>
              <a:buNone/>
            </a:pPr>
            <a:r>
              <a:rPr lang="en-US" sz="1300">
                <a:solidFill>
                  <a:srgbClr val="000000"/>
                </a:solidFill>
              </a:rPr>
              <a:t>“</a:t>
            </a:r>
            <a:r>
              <a:rPr lang="en-US" sz="1300" b="1" i="1">
                <a:solidFill>
                  <a:srgbClr val="000000"/>
                </a:solidFill>
              </a:rPr>
              <a:t>The term Internet of Things generally refers to scenarios where network connectivity and computing capability extends to objects, sensors and everyday items not normally considered computers, allowing these devices to generate, exchange and consume data with minimal human intervention.”</a:t>
            </a:r>
            <a:r>
              <a:rPr lang="en-US" sz="1300">
                <a:solidFill>
                  <a:srgbClr val="000000"/>
                </a:solidFill>
              </a:rPr>
              <a:t>  </a:t>
            </a:r>
          </a:p>
          <a:p>
            <a:pPr marL="0" indent="0">
              <a:lnSpc>
                <a:spcPct val="90000"/>
              </a:lnSpc>
              <a:buNone/>
            </a:pPr>
            <a:r>
              <a:rPr lang="en-US" sz="1300" i="1" u="sng">
                <a:solidFill>
                  <a:srgbClr val="000000"/>
                </a:solidFill>
                <a:hlinkClick r:id="rId3"/>
              </a:rPr>
              <a:t>The Internet of Things (IoT): An Overview</a:t>
            </a:r>
            <a:r>
              <a:rPr lang="en-US" sz="1300">
                <a:solidFill>
                  <a:srgbClr val="000000"/>
                </a:solidFill>
              </a:rPr>
              <a:t>, Karen Rose, et.al. The Internet Society, October 2015. p. 5. </a:t>
            </a:r>
          </a:p>
          <a:p>
            <a:pPr marL="0" indent="0">
              <a:lnSpc>
                <a:spcPct val="90000"/>
              </a:lnSpc>
              <a:buNone/>
            </a:pPr>
            <a:r>
              <a:rPr lang="en-US" sz="1300">
                <a:solidFill>
                  <a:srgbClr val="000000"/>
                </a:solidFill>
              </a:rPr>
              <a:t>  </a:t>
            </a:r>
          </a:p>
          <a:p>
            <a:pPr marL="0" lvl="0" indent="0">
              <a:lnSpc>
                <a:spcPct val="90000"/>
              </a:lnSpc>
              <a:buNone/>
            </a:pPr>
            <a:r>
              <a:rPr lang="en-US" sz="1300" b="1">
                <a:solidFill>
                  <a:srgbClr val="000000"/>
                </a:solidFill>
              </a:rPr>
              <a:t>“</a:t>
            </a:r>
            <a:r>
              <a:rPr lang="en-US" sz="1300" b="1" i="1">
                <a:solidFill>
                  <a:srgbClr val="000000"/>
                </a:solidFill>
              </a:rPr>
              <a:t>Although there is no single definition for the Internet of Things, competing visions agree that it relates to the integration of the physical world with the virtual world – with any object having the potential to be connected to the Internet via short-range wireless technologies, such as radio frequency identification (RFID), near field communication (NFC), or wireless sensor networks (WSNs). This merging of the physical and virtual worlds is intended to increase instrumentation, tracking, and measurement of both natural and social processes.”</a:t>
            </a:r>
            <a:r>
              <a:rPr lang="en-US" sz="1300" b="1">
                <a:solidFill>
                  <a:srgbClr val="000000"/>
                </a:solidFill>
              </a:rPr>
              <a:t>   </a:t>
            </a:r>
            <a:endParaRPr lang="en-US" sz="1300">
              <a:solidFill>
                <a:srgbClr val="000000"/>
              </a:solidFill>
            </a:endParaRPr>
          </a:p>
          <a:p>
            <a:pPr marL="0" indent="0">
              <a:lnSpc>
                <a:spcPct val="90000"/>
              </a:lnSpc>
              <a:buNone/>
            </a:pPr>
            <a:r>
              <a:rPr lang="en-US" sz="1300">
                <a:solidFill>
                  <a:srgbClr val="000000"/>
                </a:solidFill>
              </a:rPr>
              <a:t>“</a:t>
            </a:r>
            <a:r>
              <a:rPr lang="en-US" sz="1300" u="sng">
                <a:solidFill>
                  <a:srgbClr val="000000"/>
                </a:solidFill>
                <a:hlinkClick r:id="rId4"/>
              </a:rPr>
              <a:t>Algorithmic Discrimination: Big Data Analytics and the Future of the Internet</a:t>
            </a:r>
            <a:r>
              <a:rPr lang="en-US" sz="1300">
                <a:solidFill>
                  <a:srgbClr val="000000"/>
                </a:solidFill>
              </a:rPr>
              <a:t>”, Jenifer Winter. In: </a:t>
            </a:r>
            <a:r>
              <a:rPr lang="en-US" sz="1300" i="1">
                <a:solidFill>
                  <a:srgbClr val="000000"/>
                </a:solidFill>
              </a:rPr>
              <a:t>The Future Internet: Alternative Visions</a:t>
            </a:r>
            <a:r>
              <a:rPr lang="en-US" sz="1300">
                <a:solidFill>
                  <a:srgbClr val="000000"/>
                </a:solidFill>
              </a:rPr>
              <a:t>. Jenifer Winter and Ryota Ono, eds. Springer, December 2015.  p. 127. </a:t>
            </a:r>
          </a:p>
        </p:txBody>
      </p:sp>
    </p:spTree>
    <p:extLst>
      <p:ext uri="{BB962C8B-B14F-4D97-AF65-F5344CB8AC3E}">
        <p14:creationId xmlns:p14="http://schemas.microsoft.com/office/powerpoint/2010/main" val="2068415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E4929-7B6B-4882-A124-86EE768F9B30}"/>
              </a:ext>
            </a:extLst>
          </p:cNvPr>
          <p:cNvSpPr>
            <a:spLocks noGrp="1"/>
          </p:cNvSpPr>
          <p:nvPr>
            <p:ph type="title"/>
          </p:nvPr>
        </p:nvSpPr>
        <p:spPr>
          <a:xfrm>
            <a:off x="241174" y="963877"/>
            <a:ext cx="3008248" cy="4930246"/>
          </a:xfrm>
        </p:spPr>
        <p:txBody>
          <a:bodyPr>
            <a:normAutofit/>
          </a:bodyPr>
          <a:lstStyle/>
          <a:p>
            <a:pPr algn="r"/>
            <a:r>
              <a:rPr lang="en-US" dirty="0">
                <a:solidFill>
                  <a:schemeClr val="accent1"/>
                </a:solidFill>
              </a:rPr>
              <a:t>Basic Clock </a:t>
            </a:r>
            <a:br>
              <a:rPr lang="en-US" dirty="0">
                <a:solidFill>
                  <a:schemeClr val="accent1"/>
                </a:solidFill>
              </a:rPr>
            </a:br>
            <a:r>
              <a:rPr lang="en-US" dirty="0">
                <a:solidFill>
                  <a:schemeClr val="accent1"/>
                </a:solidFill>
              </a:rPr>
              <a:t>Aggregation  Idea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51641B-9A5B-4DE3-B2E5-55AECA2EB9EB}"/>
              </a:ext>
            </a:extLst>
          </p:cNvPr>
          <p:cNvSpPr>
            <a:spLocks noGrp="1"/>
          </p:cNvSpPr>
          <p:nvPr>
            <p:ph idx="1"/>
          </p:nvPr>
        </p:nvSpPr>
        <p:spPr>
          <a:xfrm>
            <a:off x="3732023" y="963877"/>
            <a:ext cx="4783327" cy="4930246"/>
          </a:xfrm>
        </p:spPr>
        <p:txBody>
          <a:bodyPr anchor="ctr">
            <a:normAutofit/>
          </a:bodyPr>
          <a:lstStyle/>
          <a:p>
            <a:r>
              <a:rPr lang="en-US" sz="2100"/>
              <a:t>Let’s begin with a simple example: some event (or transaction) X wants to know </a:t>
            </a:r>
            <a:r>
              <a:rPr lang="en-US" sz="2100" i="1"/>
              <a:t>precisely</a:t>
            </a:r>
            <a:r>
              <a:rPr lang="en-US" sz="2100"/>
              <a:t> what time it is (we call this precise time value Exact Time (ET)). For simplicity, in our following illustrations, this request occurs between Noon and 1PM.</a:t>
            </a:r>
          </a:p>
          <a:p>
            <a:endParaRPr lang="en-US" sz="2100"/>
          </a:p>
          <a:p>
            <a:r>
              <a:rPr lang="en-US" sz="2100"/>
              <a:t>ET is a numerical value.</a:t>
            </a:r>
          </a:p>
          <a:p>
            <a:endParaRPr lang="en-US" sz="2100"/>
          </a:p>
          <a:p>
            <a:r>
              <a:rPr lang="en-US" sz="2100"/>
              <a:t>X can never know ET (precisely).</a:t>
            </a:r>
          </a:p>
          <a:p>
            <a:endParaRPr lang="en-US" sz="2100"/>
          </a:p>
        </p:txBody>
      </p:sp>
    </p:spTree>
    <p:extLst>
      <p:ext uri="{BB962C8B-B14F-4D97-AF65-F5344CB8AC3E}">
        <p14:creationId xmlns:p14="http://schemas.microsoft.com/office/powerpoint/2010/main" val="1457600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7199DF1-1955-454B-A576-DA1723B73D3B}"/>
              </a:ext>
            </a:extLst>
          </p:cNvPr>
          <p:cNvSpPr>
            <a:spLocks noGrp="1"/>
          </p:cNvSpPr>
          <p:nvPr>
            <p:ph type="title"/>
          </p:nvPr>
        </p:nvSpPr>
        <p:spPr/>
        <p:txBody>
          <a:bodyPr/>
          <a:lstStyle/>
          <a:p>
            <a:r>
              <a:rPr lang="en-US" dirty="0"/>
              <a:t>Figure 1</a:t>
            </a:r>
          </a:p>
        </p:txBody>
      </p:sp>
      <p:cxnSp>
        <p:nvCxnSpPr>
          <p:cNvPr id="10" name="Straight Arrow Connector 9">
            <a:extLst>
              <a:ext uri="{FF2B5EF4-FFF2-40B4-BE49-F238E27FC236}">
                <a16:creationId xmlns:a16="http://schemas.microsoft.com/office/drawing/2014/main" id="{ADAB3D6A-9086-4E73-91EE-DEF4291607A7}"/>
              </a:ext>
            </a:extLst>
          </p:cNvPr>
          <p:cNvCxnSpPr/>
          <p:nvPr/>
        </p:nvCxnSpPr>
        <p:spPr>
          <a:xfrm>
            <a:off x="1037383" y="4728982"/>
            <a:ext cx="69274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4532D14-A8FF-42E5-93E7-4B5D3A345967}"/>
              </a:ext>
            </a:extLst>
          </p:cNvPr>
          <p:cNvSpPr/>
          <p:nvPr/>
        </p:nvSpPr>
        <p:spPr>
          <a:xfrm>
            <a:off x="1148066" y="4520636"/>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4451F1DD-80FB-431D-876E-18BFCAEB047A}"/>
              </a:ext>
            </a:extLst>
          </p:cNvPr>
          <p:cNvSpPr/>
          <p:nvPr/>
        </p:nvSpPr>
        <p:spPr>
          <a:xfrm>
            <a:off x="4262741" y="4520636"/>
            <a:ext cx="408008" cy="40800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CBCD53D2-EDA3-4823-B122-E3173140FA46}"/>
              </a:ext>
            </a:extLst>
          </p:cNvPr>
          <p:cNvSpPr/>
          <p:nvPr/>
        </p:nvSpPr>
        <p:spPr>
          <a:xfrm>
            <a:off x="1926735" y="4520636"/>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AA1D9DA6-E1CB-4D1C-8809-6BE50A0E3CCC}"/>
              </a:ext>
            </a:extLst>
          </p:cNvPr>
          <p:cNvSpPr/>
          <p:nvPr/>
        </p:nvSpPr>
        <p:spPr>
          <a:xfrm>
            <a:off x="6598747" y="4520636"/>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7B49C20A-7B34-4B7A-A874-749E90822CC3}"/>
              </a:ext>
            </a:extLst>
          </p:cNvPr>
          <p:cNvSpPr/>
          <p:nvPr/>
        </p:nvSpPr>
        <p:spPr>
          <a:xfrm>
            <a:off x="2705404" y="4520636"/>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494C6DD2-73C8-4F8C-AD06-A6B436DF6919}"/>
              </a:ext>
            </a:extLst>
          </p:cNvPr>
          <p:cNvSpPr/>
          <p:nvPr/>
        </p:nvSpPr>
        <p:spPr>
          <a:xfrm>
            <a:off x="3484072" y="4520636"/>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1989C55B-FEE4-4A46-A0AA-1E84922EF655}"/>
              </a:ext>
            </a:extLst>
          </p:cNvPr>
          <p:cNvSpPr/>
          <p:nvPr/>
        </p:nvSpPr>
        <p:spPr>
          <a:xfrm>
            <a:off x="5041410" y="4520636"/>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D47141CE-D37E-4B40-AC39-9AFB8768E92F}"/>
              </a:ext>
            </a:extLst>
          </p:cNvPr>
          <p:cNvSpPr/>
          <p:nvPr/>
        </p:nvSpPr>
        <p:spPr>
          <a:xfrm>
            <a:off x="5820079" y="4520636"/>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D54AD97D-9F66-404D-97E1-B274B8E85E2B}"/>
              </a:ext>
            </a:extLst>
          </p:cNvPr>
          <p:cNvSpPr/>
          <p:nvPr/>
        </p:nvSpPr>
        <p:spPr>
          <a:xfrm>
            <a:off x="7377415" y="4520636"/>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A59E74B7-BF45-4585-9CD4-AD3DF5D41929}"/>
              </a:ext>
            </a:extLst>
          </p:cNvPr>
          <p:cNvSpPr/>
          <p:nvPr/>
        </p:nvSpPr>
        <p:spPr>
          <a:xfrm>
            <a:off x="3784922" y="2658561"/>
            <a:ext cx="1367260" cy="62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Event X</a:t>
            </a:r>
          </a:p>
        </p:txBody>
      </p:sp>
      <p:cxnSp>
        <p:nvCxnSpPr>
          <p:cNvPr id="22" name="Straight Arrow Connector 21">
            <a:extLst>
              <a:ext uri="{FF2B5EF4-FFF2-40B4-BE49-F238E27FC236}">
                <a16:creationId xmlns:a16="http://schemas.microsoft.com/office/drawing/2014/main" id="{10155A53-AE89-4DFA-BA70-74CCE85D9D67}"/>
              </a:ext>
            </a:extLst>
          </p:cNvPr>
          <p:cNvCxnSpPr/>
          <p:nvPr/>
        </p:nvCxnSpPr>
        <p:spPr>
          <a:xfrm>
            <a:off x="4462040" y="3279252"/>
            <a:ext cx="0" cy="1241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D18EC9-5A28-4D47-97C4-437163DDC896}"/>
              </a:ext>
            </a:extLst>
          </p:cNvPr>
          <p:cNvSpPr txBox="1"/>
          <p:nvPr/>
        </p:nvSpPr>
        <p:spPr>
          <a:xfrm>
            <a:off x="4044580" y="4937329"/>
            <a:ext cx="847943" cy="715581"/>
          </a:xfrm>
          <a:prstGeom prst="rect">
            <a:avLst/>
          </a:prstGeom>
          <a:noFill/>
        </p:spPr>
        <p:txBody>
          <a:bodyPr wrap="square" rtlCol="0">
            <a:spAutoFit/>
          </a:bodyPr>
          <a:lstStyle/>
          <a:p>
            <a:pPr algn="ctr"/>
            <a:r>
              <a:rPr lang="en-US" sz="1350" dirty="0"/>
              <a:t>Exact time</a:t>
            </a:r>
          </a:p>
          <a:p>
            <a:pPr algn="ctr"/>
            <a:r>
              <a:rPr lang="en-US" sz="1350" dirty="0"/>
              <a:t>(ET)</a:t>
            </a:r>
          </a:p>
        </p:txBody>
      </p:sp>
      <p:sp>
        <p:nvSpPr>
          <p:cNvPr id="25" name="TextBox 24">
            <a:extLst>
              <a:ext uri="{FF2B5EF4-FFF2-40B4-BE49-F238E27FC236}">
                <a16:creationId xmlns:a16="http://schemas.microsoft.com/office/drawing/2014/main" id="{0650A5BF-CAEA-441C-B177-00A70F054C48}"/>
              </a:ext>
            </a:extLst>
          </p:cNvPr>
          <p:cNvSpPr txBox="1"/>
          <p:nvPr/>
        </p:nvSpPr>
        <p:spPr>
          <a:xfrm>
            <a:off x="7161061" y="4937329"/>
            <a:ext cx="847943" cy="300082"/>
          </a:xfrm>
          <a:prstGeom prst="rect">
            <a:avLst/>
          </a:prstGeom>
          <a:noFill/>
        </p:spPr>
        <p:txBody>
          <a:bodyPr wrap="square" rtlCol="0">
            <a:spAutoFit/>
          </a:bodyPr>
          <a:lstStyle/>
          <a:p>
            <a:pPr algn="ctr"/>
            <a:r>
              <a:rPr lang="en-US" sz="1350" dirty="0"/>
              <a:t>1 PM</a:t>
            </a:r>
          </a:p>
        </p:txBody>
      </p:sp>
      <p:sp>
        <p:nvSpPr>
          <p:cNvPr id="26" name="TextBox 25">
            <a:extLst>
              <a:ext uri="{FF2B5EF4-FFF2-40B4-BE49-F238E27FC236}">
                <a16:creationId xmlns:a16="http://schemas.microsoft.com/office/drawing/2014/main" id="{D2DAE217-1638-49A8-9558-B1C211D316A2}"/>
              </a:ext>
            </a:extLst>
          </p:cNvPr>
          <p:cNvSpPr txBox="1"/>
          <p:nvPr/>
        </p:nvSpPr>
        <p:spPr>
          <a:xfrm>
            <a:off x="928098" y="4937329"/>
            <a:ext cx="847943" cy="300082"/>
          </a:xfrm>
          <a:prstGeom prst="rect">
            <a:avLst/>
          </a:prstGeom>
          <a:noFill/>
        </p:spPr>
        <p:txBody>
          <a:bodyPr wrap="square" rtlCol="0">
            <a:spAutoFit/>
          </a:bodyPr>
          <a:lstStyle/>
          <a:p>
            <a:pPr algn="ctr"/>
            <a:r>
              <a:rPr lang="en-US" sz="1350" dirty="0"/>
              <a:t>Noon</a:t>
            </a:r>
          </a:p>
        </p:txBody>
      </p:sp>
      <p:sp>
        <p:nvSpPr>
          <p:cNvPr id="2" name="TextBox 1">
            <a:extLst>
              <a:ext uri="{FF2B5EF4-FFF2-40B4-BE49-F238E27FC236}">
                <a16:creationId xmlns:a16="http://schemas.microsoft.com/office/drawing/2014/main" id="{151A16EF-25EB-4D65-A509-30DBDA5B17A4}"/>
              </a:ext>
            </a:extLst>
          </p:cNvPr>
          <p:cNvSpPr txBox="1"/>
          <p:nvPr/>
        </p:nvSpPr>
        <p:spPr>
          <a:xfrm>
            <a:off x="4564638" y="3727117"/>
            <a:ext cx="1605761" cy="300082"/>
          </a:xfrm>
          <a:prstGeom prst="rect">
            <a:avLst/>
          </a:prstGeom>
          <a:noFill/>
        </p:spPr>
        <p:txBody>
          <a:bodyPr wrap="none" rtlCol="0">
            <a:spAutoFit/>
          </a:bodyPr>
          <a:lstStyle/>
          <a:p>
            <a:r>
              <a:rPr lang="en-US" sz="1350" dirty="0"/>
              <a:t>X wishes to know ET</a:t>
            </a:r>
          </a:p>
        </p:txBody>
      </p:sp>
    </p:spTree>
    <p:extLst>
      <p:ext uri="{BB962C8B-B14F-4D97-AF65-F5344CB8AC3E}">
        <p14:creationId xmlns:p14="http://schemas.microsoft.com/office/powerpoint/2010/main" val="3343859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76CFF4-E99C-4895-94FD-D2A65E1E40BA}"/>
              </a:ext>
            </a:extLst>
          </p:cNvPr>
          <p:cNvSpPr>
            <a:spLocks noGrp="1"/>
          </p:cNvSpPr>
          <p:nvPr>
            <p:ph type="title"/>
          </p:nvPr>
        </p:nvSpPr>
        <p:spPr>
          <a:xfrm>
            <a:off x="628650" y="963877"/>
            <a:ext cx="2620771" cy="4930246"/>
          </a:xfrm>
        </p:spPr>
        <p:txBody>
          <a:bodyPr>
            <a:normAutofit/>
          </a:bodyPr>
          <a:lstStyle/>
          <a:p>
            <a:pPr algn="r"/>
            <a:r>
              <a:rPr lang="en-US" sz="3100">
                <a:solidFill>
                  <a:schemeClr val="accent1"/>
                </a:solidFill>
              </a:rPr>
              <a:t>Timestamping Authority (TsA)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5943DA-E190-4F71-8FA9-0F460E596E02}"/>
              </a:ext>
            </a:extLst>
          </p:cNvPr>
          <p:cNvSpPr>
            <a:spLocks noGrp="1"/>
          </p:cNvSpPr>
          <p:nvPr>
            <p:ph idx="1"/>
          </p:nvPr>
        </p:nvSpPr>
        <p:spPr>
          <a:xfrm>
            <a:off x="3732023" y="963877"/>
            <a:ext cx="4783327" cy="4930246"/>
          </a:xfrm>
        </p:spPr>
        <p:txBody>
          <a:bodyPr anchor="ctr">
            <a:normAutofit/>
          </a:bodyPr>
          <a:lstStyle/>
          <a:p>
            <a:r>
              <a:rPr lang="en-US" sz="2100"/>
              <a:t>The general approach is to create a </a:t>
            </a:r>
            <a:r>
              <a:rPr lang="en-US" sz="2100" i="1"/>
              <a:t>service</a:t>
            </a:r>
            <a:r>
              <a:rPr lang="en-US" sz="2100"/>
              <a:t> termed as a Timestamping Authority (TsA)</a:t>
            </a:r>
          </a:p>
          <a:p>
            <a:r>
              <a:rPr lang="en-US" sz="2100"/>
              <a:t>The rationale for having a Timestamping Authority (TsA) is to offer any </a:t>
            </a:r>
            <a:r>
              <a:rPr lang="en-US" sz="2100" i="1"/>
              <a:t>event</a:t>
            </a:r>
            <a:r>
              <a:rPr lang="en-US" sz="2100"/>
              <a:t> or </a:t>
            </a:r>
            <a:r>
              <a:rPr lang="en-US" sz="2100" i="1"/>
              <a:t>transaction</a:t>
            </a:r>
            <a:r>
              <a:rPr lang="en-US" sz="2100"/>
              <a:t> X the ability to trust “some entity” that will return to it an </a:t>
            </a:r>
            <a:r>
              <a:rPr lang="en-US" sz="2100" i="1"/>
              <a:t>approximation</a:t>
            </a:r>
            <a:r>
              <a:rPr lang="en-US" sz="2100"/>
              <a:t> of ET. </a:t>
            </a:r>
          </a:p>
          <a:p>
            <a:r>
              <a:rPr lang="en-US" sz="2100"/>
              <a:t>Therefore in our example, X will make a call to a TsA to get an ET approximation.</a:t>
            </a:r>
          </a:p>
          <a:p>
            <a:pPr marL="0" indent="0">
              <a:buNone/>
            </a:pPr>
            <a:endParaRPr lang="en-US" sz="2100"/>
          </a:p>
        </p:txBody>
      </p:sp>
    </p:spTree>
    <p:extLst>
      <p:ext uri="{BB962C8B-B14F-4D97-AF65-F5344CB8AC3E}">
        <p14:creationId xmlns:p14="http://schemas.microsoft.com/office/powerpoint/2010/main" val="2868319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4894-6857-42D9-90FF-C51086109EB8}"/>
              </a:ext>
            </a:extLst>
          </p:cNvPr>
          <p:cNvSpPr>
            <a:spLocks noGrp="1"/>
          </p:cNvSpPr>
          <p:nvPr>
            <p:ph type="title"/>
          </p:nvPr>
        </p:nvSpPr>
        <p:spPr/>
        <p:txBody>
          <a:bodyPr/>
          <a:lstStyle/>
          <a:p>
            <a:r>
              <a:rPr lang="en-US" dirty="0"/>
              <a:t>Figure 2</a:t>
            </a:r>
          </a:p>
        </p:txBody>
      </p:sp>
      <p:sp>
        <p:nvSpPr>
          <p:cNvPr id="3" name="Rectangle 2">
            <a:extLst>
              <a:ext uri="{FF2B5EF4-FFF2-40B4-BE49-F238E27FC236}">
                <a16:creationId xmlns:a16="http://schemas.microsoft.com/office/drawing/2014/main" id="{CC1DDF86-7587-46C5-A736-C173C0A391D6}"/>
              </a:ext>
            </a:extLst>
          </p:cNvPr>
          <p:cNvSpPr/>
          <p:nvPr/>
        </p:nvSpPr>
        <p:spPr>
          <a:xfrm>
            <a:off x="3888370" y="4138673"/>
            <a:ext cx="1367260" cy="62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Event X</a:t>
            </a:r>
          </a:p>
        </p:txBody>
      </p:sp>
      <p:sp>
        <p:nvSpPr>
          <p:cNvPr id="4" name="Rectangle 3">
            <a:extLst>
              <a:ext uri="{FF2B5EF4-FFF2-40B4-BE49-F238E27FC236}">
                <a16:creationId xmlns:a16="http://schemas.microsoft.com/office/drawing/2014/main" id="{A4F8064D-FAFA-4898-80F8-BC77056AED18}"/>
              </a:ext>
            </a:extLst>
          </p:cNvPr>
          <p:cNvSpPr/>
          <p:nvPr/>
        </p:nvSpPr>
        <p:spPr>
          <a:xfrm>
            <a:off x="2297574" y="2859603"/>
            <a:ext cx="4548851" cy="544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Timestamping Authority (</a:t>
            </a:r>
            <a:r>
              <a:rPr lang="en-US" sz="1350" dirty="0" err="1"/>
              <a:t>TsA</a:t>
            </a:r>
            <a:r>
              <a:rPr lang="en-US" sz="1350" dirty="0"/>
              <a:t>)</a:t>
            </a:r>
          </a:p>
        </p:txBody>
      </p:sp>
      <p:cxnSp>
        <p:nvCxnSpPr>
          <p:cNvPr id="6" name="Straight Arrow Connector 5">
            <a:extLst>
              <a:ext uri="{FF2B5EF4-FFF2-40B4-BE49-F238E27FC236}">
                <a16:creationId xmlns:a16="http://schemas.microsoft.com/office/drawing/2014/main" id="{397D184F-7195-406C-8E15-C7D32ECCA4BB}"/>
              </a:ext>
            </a:extLst>
          </p:cNvPr>
          <p:cNvCxnSpPr>
            <a:stCxn id="3" idx="0"/>
            <a:endCxn id="4" idx="2"/>
          </p:cNvCxnSpPr>
          <p:nvPr/>
        </p:nvCxnSpPr>
        <p:spPr>
          <a:xfrm flipH="1" flipV="1">
            <a:off x="4572000" y="3404336"/>
            <a:ext cx="1" cy="734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B030F03D-685B-49BB-8F17-995BA805DD9A}"/>
              </a:ext>
            </a:extLst>
          </p:cNvPr>
          <p:cNvSpPr txBox="1"/>
          <p:nvPr/>
        </p:nvSpPr>
        <p:spPr>
          <a:xfrm>
            <a:off x="4572001" y="3671971"/>
            <a:ext cx="1367258" cy="300082"/>
          </a:xfrm>
          <a:prstGeom prst="rect">
            <a:avLst/>
          </a:prstGeom>
          <a:noFill/>
        </p:spPr>
        <p:txBody>
          <a:bodyPr wrap="square" rtlCol="0">
            <a:spAutoFit/>
          </a:bodyPr>
          <a:lstStyle/>
          <a:p>
            <a:r>
              <a:rPr lang="en-US" sz="1350" dirty="0"/>
              <a:t>Request is sent</a:t>
            </a:r>
          </a:p>
        </p:txBody>
      </p:sp>
    </p:spTree>
    <p:extLst>
      <p:ext uri="{BB962C8B-B14F-4D97-AF65-F5344CB8AC3E}">
        <p14:creationId xmlns:p14="http://schemas.microsoft.com/office/powerpoint/2010/main" val="4003904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BD474-C82A-46DB-A268-0B3F57229D37}"/>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Technical Approach</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01BF29-836E-4B38-B337-3986CCC9A8A6}"/>
              </a:ext>
            </a:extLst>
          </p:cNvPr>
          <p:cNvSpPr>
            <a:spLocks noGrp="1"/>
          </p:cNvSpPr>
          <p:nvPr>
            <p:ph idx="1"/>
          </p:nvPr>
        </p:nvSpPr>
        <p:spPr>
          <a:xfrm>
            <a:off x="3732023" y="963877"/>
            <a:ext cx="4783327" cy="4930246"/>
          </a:xfrm>
        </p:spPr>
        <p:txBody>
          <a:bodyPr anchor="ctr">
            <a:normAutofit/>
          </a:bodyPr>
          <a:lstStyle/>
          <a:p>
            <a:r>
              <a:rPr lang="en-US" sz="2100"/>
              <a:t>Use N &gt; 1 atomic clocks to approximate ET.</a:t>
            </a:r>
          </a:p>
          <a:p>
            <a:r>
              <a:rPr lang="en-US" sz="2100"/>
              <a:t>N is arbitrary.</a:t>
            </a:r>
          </a:p>
          <a:p>
            <a:r>
              <a:rPr lang="en-US" sz="2100"/>
              <a:t>Many atomic clocks exist that can be selected from (apparently 400+).</a:t>
            </a:r>
          </a:p>
          <a:p>
            <a:endParaRPr lang="en-US" sz="2100"/>
          </a:p>
          <a:p>
            <a:r>
              <a:rPr lang="en-US" sz="2100"/>
              <a:t>A TsA will send a message to each clock requesting a time value.</a:t>
            </a:r>
          </a:p>
          <a:p>
            <a:r>
              <a:rPr lang="en-US" sz="2100"/>
              <a:t>In this effort, N = 3. </a:t>
            </a:r>
          </a:p>
          <a:p>
            <a:endParaRPr lang="en-US" sz="2100"/>
          </a:p>
          <a:p>
            <a:endParaRPr lang="en-US" sz="2100"/>
          </a:p>
          <a:p>
            <a:endParaRPr lang="en-US" sz="2100"/>
          </a:p>
        </p:txBody>
      </p:sp>
    </p:spTree>
    <p:extLst>
      <p:ext uri="{BB962C8B-B14F-4D97-AF65-F5344CB8AC3E}">
        <p14:creationId xmlns:p14="http://schemas.microsoft.com/office/powerpoint/2010/main" val="360242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6E24-9306-4F68-AAE6-4C041EA523E2}"/>
              </a:ext>
            </a:extLst>
          </p:cNvPr>
          <p:cNvSpPr>
            <a:spLocks noGrp="1"/>
          </p:cNvSpPr>
          <p:nvPr>
            <p:ph type="title"/>
          </p:nvPr>
        </p:nvSpPr>
        <p:spPr/>
        <p:txBody>
          <a:bodyPr/>
          <a:lstStyle/>
          <a:p>
            <a:r>
              <a:rPr lang="en-US" dirty="0"/>
              <a:t>Figure 3</a:t>
            </a:r>
          </a:p>
        </p:txBody>
      </p:sp>
      <p:sp>
        <p:nvSpPr>
          <p:cNvPr id="3" name="Rectangle 2">
            <a:extLst>
              <a:ext uri="{FF2B5EF4-FFF2-40B4-BE49-F238E27FC236}">
                <a16:creationId xmlns:a16="http://schemas.microsoft.com/office/drawing/2014/main" id="{4969989A-184E-493E-A875-61C3D4218895}"/>
              </a:ext>
            </a:extLst>
          </p:cNvPr>
          <p:cNvSpPr/>
          <p:nvPr/>
        </p:nvSpPr>
        <p:spPr>
          <a:xfrm>
            <a:off x="2297575" y="4495973"/>
            <a:ext cx="4548851" cy="544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Timestamping Authority (</a:t>
            </a:r>
            <a:r>
              <a:rPr lang="en-US" sz="1350" dirty="0" err="1"/>
              <a:t>TsA</a:t>
            </a:r>
            <a:r>
              <a:rPr lang="en-US" sz="1350" dirty="0"/>
              <a:t>)</a:t>
            </a:r>
          </a:p>
        </p:txBody>
      </p:sp>
      <p:sp>
        <p:nvSpPr>
          <p:cNvPr id="4" name="Isosceles Triangle 3">
            <a:extLst>
              <a:ext uri="{FF2B5EF4-FFF2-40B4-BE49-F238E27FC236}">
                <a16:creationId xmlns:a16="http://schemas.microsoft.com/office/drawing/2014/main" id="{3572BB47-B200-4593-B4ED-242D22FBA5E1}"/>
              </a:ext>
            </a:extLst>
          </p:cNvPr>
          <p:cNvSpPr/>
          <p:nvPr/>
        </p:nvSpPr>
        <p:spPr>
          <a:xfrm>
            <a:off x="2297575" y="2818980"/>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1</a:t>
            </a:r>
          </a:p>
        </p:txBody>
      </p:sp>
      <p:sp>
        <p:nvSpPr>
          <p:cNvPr id="5" name="Isosceles Triangle 4">
            <a:extLst>
              <a:ext uri="{FF2B5EF4-FFF2-40B4-BE49-F238E27FC236}">
                <a16:creationId xmlns:a16="http://schemas.microsoft.com/office/drawing/2014/main" id="{49E16A9A-711B-4864-858D-B1D965822B36}"/>
              </a:ext>
            </a:extLst>
          </p:cNvPr>
          <p:cNvSpPr/>
          <p:nvPr/>
        </p:nvSpPr>
        <p:spPr>
          <a:xfrm>
            <a:off x="4144460" y="2818980"/>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2</a:t>
            </a:r>
            <a:endParaRPr lang="en-US" sz="1350" dirty="0"/>
          </a:p>
        </p:txBody>
      </p:sp>
      <p:sp>
        <p:nvSpPr>
          <p:cNvPr id="6" name="Isosceles Triangle 5">
            <a:extLst>
              <a:ext uri="{FF2B5EF4-FFF2-40B4-BE49-F238E27FC236}">
                <a16:creationId xmlns:a16="http://schemas.microsoft.com/office/drawing/2014/main" id="{9CDB4BC3-96BE-42EC-B6E1-04E8B302DBED}"/>
              </a:ext>
            </a:extLst>
          </p:cNvPr>
          <p:cNvSpPr/>
          <p:nvPr/>
        </p:nvSpPr>
        <p:spPr>
          <a:xfrm>
            <a:off x="5991346" y="2818980"/>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3</a:t>
            </a:r>
            <a:endParaRPr lang="en-US" sz="1350" dirty="0"/>
          </a:p>
        </p:txBody>
      </p:sp>
      <p:cxnSp>
        <p:nvCxnSpPr>
          <p:cNvPr id="13" name="Straight Arrow Connector 12">
            <a:extLst>
              <a:ext uri="{FF2B5EF4-FFF2-40B4-BE49-F238E27FC236}">
                <a16:creationId xmlns:a16="http://schemas.microsoft.com/office/drawing/2014/main" id="{75FE7C84-C414-4A13-A671-00B9E604EB4C}"/>
              </a:ext>
            </a:extLst>
          </p:cNvPr>
          <p:cNvCxnSpPr/>
          <p:nvPr/>
        </p:nvCxnSpPr>
        <p:spPr>
          <a:xfrm flipH="1" flipV="1">
            <a:off x="2742804" y="3616880"/>
            <a:ext cx="1" cy="734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C6161C8B-5B89-4BA1-9D85-C87AD317FABA}"/>
              </a:ext>
            </a:extLst>
          </p:cNvPr>
          <p:cNvCxnSpPr/>
          <p:nvPr/>
        </p:nvCxnSpPr>
        <p:spPr>
          <a:xfrm flipH="1" flipV="1">
            <a:off x="4614467" y="3689258"/>
            <a:ext cx="1" cy="734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CD2EE81C-62E3-49E6-B5F3-BF1DF0FA2355}"/>
              </a:ext>
            </a:extLst>
          </p:cNvPr>
          <p:cNvCxnSpPr/>
          <p:nvPr/>
        </p:nvCxnSpPr>
        <p:spPr>
          <a:xfrm flipH="1" flipV="1">
            <a:off x="6486129" y="3700873"/>
            <a:ext cx="1" cy="734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6B05DB45-8435-4959-94DB-3AB32DF3DEB7}"/>
              </a:ext>
            </a:extLst>
          </p:cNvPr>
          <p:cNvSpPr txBox="1"/>
          <p:nvPr/>
        </p:nvSpPr>
        <p:spPr>
          <a:xfrm>
            <a:off x="4753842" y="3939932"/>
            <a:ext cx="722249" cy="300082"/>
          </a:xfrm>
          <a:prstGeom prst="rect">
            <a:avLst/>
          </a:prstGeom>
          <a:noFill/>
        </p:spPr>
        <p:txBody>
          <a:bodyPr wrap="none" rtlCol="0">
            <a:spAutoFit/>
          </a:bodyPr>
          <a:lstStyle/>
          <a:p>
            <a:r>
              <a:rPr lang="en-US" sz="1350" dirty="0"/>
              <a:t>request</a:t>
            </a:r>
          </a:p>
        </p:txBody>
      </p:sp>
      <p:sp>
        <p:nvSpPr>
          <p:cNvPr id="11" name="TextBox 10">
            <a:extLst>
              <a:ext uri="{FF2B5EF4-FFF2-40B4-BE49-F238E27FC236}">
                <a16:creationId xmlns:a16="http://schemas.microsoft.com/office/drawing/2014/main" id="{DE394AA2-2544-45B9-9442-6BB6B6632870}"/>
              </a:ext>
            </a:extLst>
          </p:cNvPr>
          <p:cNvSpPr txBox="1"/>
          <p:nvPr/>
        </p:nvSpPr>
        <p:spPr>
          <a:xfrm>
            <a:off x="6508761" y="3917927"/>
            <a:ext cx="722249" cy="300082"/>
          </a:xfrm>
          <a:prstGeom prst="rect">
            <a:avLst/>
          </a:prstGeom>
          <a:noFill/>
        </p:spPr>
        <p:txBody>
          <a:bodyPr wrap="none" rtlCol="0">
            <a:spAutoFit/>
          </a:bodyPr>
          <a:lstStyle/>
          <a:p>
            <a:r>
              <a:rPr lang="en-US" sz="1350" dirty="0"/>
              <a:t>request</a:t>
            </a:r>
          </a:p>
        </p:txBody>
      </p:sp>
      <p:sp>
        <p:nvSpPr>
          <p:cNvPr id="12" name="TextBox 11">
            <a:extLst>
              <a:ext uri="{FF2B5EF4-FFF2-40B4-BE49-F238E27FC236}">
                <a16:creationId xmlns:a16="http://schemas.microsoft.com/office/drawing/2014/main" id="{BCCDD270-E2A6-4DCF-9F70-15DF8DA44EDD}"/>
              </a:ext>
            </a:extLst>
          </p:cNvPr>
          <p:cNvSpPr txBox="1"/>
          <p:nvPr/>
        </p:nvSpPr>
        <p:spPr>
          <a:xfrm>
            <a:off x="2765436" y="3914106"/>
            <a:ext cx="722249" cy="300082"/>
          </a:xfrm>
          <a:prstGeom prst="rect">
            <a:avLst/>
          </a:prstGeom>
          <a:noFill/>
        </p:spPr>
        <p:txBody>
          <a:bodyPr wrap="none" rtlCol="0">
            <a:spAutoFit/>
          </a:bodyPr>
          <a:lstStyle/>
          <a:p>
            <a:r>
              <a:rPr lang="en-US" sz="1350" dirty="0"/>
              <a:t>request</a:t>
            </a:r>
          </a:p>
        </p:txBody>
      </p:sp>
    </p:spTree>
    <p:extLst>
      <p:ext uri="{BB962C8B-B14F-4D97-AF65-F5344CB8AC3E}">
        <p14:creationId xmlns:p14="http://schemas.microsoft.com/office/powerpoint/2010/main" val="266019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5"/>
          <p:cNvSpPr txBox="1">
            <a:spLocks noGrp="1"/>
          </p:cNvSpPr>
          <p:nvPr>
            <p:ph type="body" idx="1"/>
          </p:nvPr>
        </p:nvSpPr>
        <p:spPr>
          <a:xfrm>
            <a:off x="259125" y="4235550"/>
            <a:ext cx="3706500" cy="517800"/>
          </a:xfrm>
          <a:prstGeom prst="rect">
            <a:avLst/>
          </a:prstGeom>
        </p:spPr>
        <p:txBody>
          <a:bodyPr spcFirstLastPara="1" vert="horz" wrap="square" lIns="91425" tIns="91425" rIns="91425" bIns="91425" rtlCol="0" anchor="t" anchorCtr="0">
            <a:noAutofit/>
          </a:bodyPr>
          <a:lstStyle/>
          <a:p>
            <a:pPr marL="0" indent="0" algn="ctr">
              <a:spcAft>
                <a:spcPts val="1600"/>
              </a:spcAft>
              <a:buNone/>
            </a:pPr>
            <a:r>
              <a:rPr lang="en" sz="1800"/>
              <a:t>International Bureau of Weights and Measures</a:t>
            </a:r>
            <a:endParaRPr sz="1800"/>
          </a:p>
        </p:txBody>
      </p:sp>
      <p:pic>
        <p:nvPicPr>
          <p:cNvPr id="368" name="Google Shape;368;p25"/>
          <p:cNvPicPr preferRelativeResize="0"/>
          <p:nvPr/>
        </p:nvPicPr>
        <p:blipFill>
          <a:blip r:embed="rId3">
            <a:alphaModFix/>
          </a:blip>
          <a:stretch>
            <a:fillRect/>
          </a:stretch>
        </p:blipFill>
        <p:spPr>
          <a:xfrm>
            <a:off x="874125" y="2809875"/>
            <a:ext cx="2476500" cy="1238250"/>
          </a:xfrm>
          <a:prstGeom prst="rect">
            <a:avLst/>
          </a:prstGeom>
          <a:noFill/>
          <a:ln>
            <a:noFill/>
          </a:ln>
        </p:spPr>
      </p:pic>
      <p:sp>
        <p:nvSpPr>
          <p:cNvPr id="369" name="Google Shape;369;p25"/>
          <p:cNvSpPr txBox="1">
            <a:spLocks noGrp="1"/>
          </p:cNvSpPr>
          <p:nvPr>
            <p:ph type="body" idx="1"/>
          </p:nvPr>
        </p:nvSpPr>
        <p:spPr>
          <a:xfrm>
            <a:off x="4508125" y="3170100"/>
            <a:ext cx="3912600" cy="1065600"/>
          </a:xfrm>
          <a:prstGeom prst="rect">
            <a:avLst/>
          </a:prstGeom>
        </p:spPr>
        <p:txBody>
          <a:bodyPr spcFirstLastPara="1" vert="horz" wrap="square" lIns="91425" tIns="91425" rIns="91425" bIns="91425" rtlCol="0" anchor="t" anchorCtr="0">
            <a:noAutofit/>
          </a:bodyPr>
          <a:lstStyle/>
          <a:p>
            <a:pPr marL="0" indent="0" algn="ctr">
              <a:spcAft>
                <a:spcPts val="1600"/>
              </a:spcAft>
              <a:buNone/>
            </a:pPr>
            <a:r>
              <a:rPr lang="en" sz="1800"/>
              <a:t>Over 400 atomic clocks around the world are used in calculation of Universal Coordinated Time (UTC)</a:t>
            </a:r>
            <a:endParaRPr sz="1800"/>
          </a:p>
        </p:txBody>
      </p:sp>
      <p:pic>
        <p:nvPicPr>
          <p:cNvPr id="370" name="Google Shape;370;p25"/>
          <p:cNvPicPr preferRelativeResize="0"/>
          <p:nvPr/>
        </p:nvPicPr>
        <p:blipFill>
          <a:blip r:embed="rId4">
            <a:alphaModFix/>
          </a:blip>
          <a:stretch>
            <a:fillRect/>
          </a:stretch>
        </p:blipFill>
        <p:spPr>
          <a:xfrm>
            <a:off x="1229426" y="1722025"/>
            <a:ext cx="6961745" cy="269792"/>
          </a:xfrm>
          <a:prstGeom prst="rect">
            <a:avLst/>
          </a:prstGeom>
          <a:noFill/>
          <a:ln>
            <a:noFill/>
          </a:ln>
        </p:spPr>
      </p:pic>
    </p:spTree>
    <p:extLst>
      <p:ext uri="{BB962C8B-B14F-4D97-AF65-F5344CB8AC3E}">
        <p14:creationId xmlns:p14="http://schemas.microsoft.com/office/powerpoint/2010/main" val="3928214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1303800" y="914400"/>
            <a:ext cx="7030500" cy="999300"/>
          </a:xfrm>
          <a:prstGeom prst="rect">
            <a:avLst/>
          </a:prstGeom>
        </p:spPr>
        <p:txBody>
          <a:bodyPr spcFirstLastPara="1" vert="horz" wrap="square" lIns="91425" tIns="91425" rIns="91425" bIns="91425" rtlCol="0" anchor="t" anchorCtr="0">
            <a:noAutofit/>
          </a:bodyPr>
          <a:lstStyle/>
          <a:p>
            <a:pPr algn="l"/>
            <a:r>
              <a:rPr lang="en" dirty="0"/>
              <a:t>Atomic Clock</a:t>
            </a:r>
            <a:endParaRPr dirty="0"/>
          </a:p>
        </p:txBody>
      </p:sp>
      <p:pic>
        <p:nvPicPr>
          <p:cNvPr id="305" name="Google Shape;305;p17"/>
          <p:cNvPicPr preferRelativeResize="0"/>
          <p:nvPr/>
        </p:nvPicPr>
        <p:blipFill>
          <a:blip r:embed="rId3">
            <a:alphaModFix/>
          </a:blip>
          <a:stretch>
            <a:fillRect/>
          </a:stretch>
        </p:blipFill>
        <p:spPr>
          <a:xfrm>
            <a:off x="1827888" y="2129776"/>
            <a:ext cx="5488236" cy="364457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6"/>
          <p:cNvSpPr txBox="1">
            <a:spLocks noGrp="1"/>
          </p:cNvSpPr>
          <p:nvPr>
            <p:ph type="title"/>
          </p:nvPr>
        </p:nvSpPr>
        <p:spPr>
          <a:xfrm>
            <a:off x="1303800" y="914400"/>
            <a:ext cx="7030500" cy="999300"/>
          </a:xfrm>
          <a:prstGeom prst="rect">
            <a:avLst/>
          </a:prstGeom>
        </p:spPr>
        <p:txBody>
          <a:bodyPr spcFirstLastPara="1" vert="horz" wrap="square" lIns="91425" tIns="91425" rIns="91425" bIns="91425" rtlCol="0" anchor="t" anchorCtr="0">
            <a:noAutofit/>
          </a:bodyPr>
          <a:lstStyle/>
          <a:p>
            <a:pPr algn="l"/>
            <a:r>
              <a:rPr lang="en" dirty="0"/>
              <a:t>Clocks Used</a:t>
            </a:r>
            <a:endParaRPr dirty="0"/>
          </a:p>
        </p:txBody>
      </p:sp>
      <p:pic>
        <p:nvPicPr>
          <p:cNvPr id="376" name="Google Shape;376;p26"/>
          <p:cNvPicPr preferRelativeResize="0"/>
          <p:nvPr/>
        </p:nvPicPr>
        <p:blipFill>
          <a:blip r:embed="rId3">
            <a:alphaModFix/>
          </a:blip>
          <a:stretch>
            <a:fillRect/>
          </a:stretch>
        </p:blipFill>
        <p:spPr>
          <a:xfrm>
            <a:off x="185026" y="2475850"/>
            <a:ext cx="2860425" cy="1906300"/>
          </a:xfrm>
          <a:prstGeom prst="rect">
            <a:avLst/>
          </a:prstGeom>
          <a:noFill/>
          <a:ln>
            <a:noFill/>
          </a:ln>
        </p:spPr>
      </p:pic>
      <p:pic>
        <p:nvPicPr>
          <p:cNvPr id="377" name="Google Shape;377;p26"/>
          <p:cNvPicPr preferRelativeResize="0"/>
          <p:nvPr/>
        </p:nvPicPr>
        <p:blipFill>
          <a:blip r:embed="rId4">
            <a:alphaModFix/>
          </a:blip>
          <a:stretch>
            <a:fillRect/>
          </a:stretch>
        </p:blipFill>
        <p:spPr>
          <a:xfrm>
            <a:off x="3303962" y="2475064"/>
            <a:ext cx="2860426" cy="1907873"/>
          </a:xfrm>
          <a:prstGeom prst="rect">
            <a:avLst/>
          </a:prstGeom>
          <a:noFill/>
          <a:ln>
            <a:noFill/>
          </a:ln>
        </p:spPr>
      </p:pic>
      <p:pic>
        <p:nvPicPr>
          <p:cNvPr id="378" name="Google Shape;378;p26"/>
          <p:cNvPicPr preferRelativeResize="0"/>
          <p:nvPr/>
        </p:nvPicPr>
        <p:blipFill>
          <a:blip r:embed="rId5">
            <a:alphaModFix/>
          </a:blip>
          <a:stretch>
            <a:fillRect/>
          </a:stretch>
        </p:blipFill>
        <p:spPr>
          <a:xfrm>
            <a:off x="6422900" y="2457775"/>
            <a:ext cx="2543792" cy="1907850"/>
          </a:xfrm>
          <a:prstGeom prst="rect">
            <a:avLst/>
          </a:prstGeom>
          <a:noFill/>
          <a:ln>
            <a:noFill/>
          </a:ln>
        </p:spPr>
      </p:pic>
      <p:sp>
        <p:nvSpPr>
          <p:cNvPr id="379" name="Google Shape;379;p26"/>
          <p:cNvSpPr txBox="1">
            <a:spLocks noGrp="1"/>
          </p:cNvSpPr>
          <p:nvPr>
            <p:ph type="body" idx="1"/>
          </p:nvPr>
        </p:nvSpPr>
        <p:spPr>
          <a:xfrm>
            <a:off x="88248" y="4534050"/>
            <a:ext cx="3054000" cy="372600"/>
          </a:xfrm>
          <a:prstGeom prst="rect">
            <a:avLst/>
          </a:prstGeom>
        </p:spPr>
        <p:txBody>
          <a:bodyPr spcFirstLastPara="1" vert="horz" wrap="square" lIns="91425" tIns="91425" rIns="91425" bIns="91425" rtlCol="0" anchor="t" anchorCtr="0">
            <a:noAutofit/>
          </a:bodyPr>
          <a:lstStyle/>
          <a:p>
            <a:pPr marL="0" indent="0" algn="ctr">
              <a:spcAft>
                <a:spcPts val="1600"/>
              </a:spcAft>
              <a:buNone/>
            </a:pPr>
            <a:r>
              <a:rPr lang="en" sz="1800"/>
              <a:t>NIST, Gaithersburg, USA</a:t>
            </a:r>
            <a:endParaRPr sz="1800"/>
          </a:p>
        </p:txBody>
      </p:sp>
      <p:sp>
        <p:nvSpPr>
          <p:cNvPr id="380" name="Google Shape;380;p26"/>
          <p:cNvSpPr txBox="1">
            <a:spLocks noGrp="1"/>
          </p:cNvSpPr>
          <p:nvPr>
            <p:ph type="body" idx="1"/>
          </p:nvPr>
        </p:nvSpPr>
        <p:spPr>
          <a:xfrm>
            <a:off x="3292060" y="4534050"/>
            <a:ext cx="3054000" cy="372600"/>
          </a:xfrm>
          <a:prstGeom prst="rect">
            <a:avLst/>
          </a:prstGeom>
        </p:spPr>
        <p:txBody>
          <a:bodyPr spcFirstLastPara="1" vert="horz" wrap="square" lIns="91425" tIns="91425" rIns="91425" bIns="91425" rtlCol="0" anchor="t" anchorCtr="0">
            <a:noAutofit/>
          </a:bodyPr>
          <a:lstStyle/>
          <a:p>
            <a:pPr marL="0" indent="0" algn="ctr">
              <a:spcAft>
                <a:spcPts val="1600"/>
              </a:spcAft>
              <a:buNone/>
            </a:pPr>
            <a:r>
              <a:rPr lang="en" sz="1800"/>
              <a:t>US Naval Observatory, Washington, DC, USA</a:t>
            </a:r>
            <a:endParaRPr sz="1800"/>
          </a:p>
        </p:txBody>
      </p:sp>
      <p:sp>
        <p:nvSpPr>
          <p:cNvPr id="381" name="Google Shape;381;p26"/>
          <p:cNvSpPr txBox="1">
            <a:spLocks noGrp="1"/>
          </p:cNvSpPr>
          <p:nvPr>
            <p:ph type="body" idx="1"/>
          </p:nvPr>
        </p:nvSpPr>
        <p:spPr>
          <a:xfrm>
            <a:off x="6167810" y="4534050"/>
            <a:ext cx="3054000" cy="372600"/>
          </a:xfrm>
          <a:prstGeom prst="rect">
            <a:avLst/>
          </a:prstGeom>
        </p:spPr>
        <p:txBody>
          <a:bodyPr spcFirstLastPara="1" vert="horz" wrap="square" lIns="91425" tIns="91425" rIns="91425" bIns="91425" rtlCol="0" anchor="t" anchorCtr="0">
            <a:noAutofit/>
          </a:bodyPr>
          <a:lstStyle/>
          <a:p>
            <a:pPr marL="0" indent="0" algn="ctr">
              <a:spcAft>
                <a:spcPts val="1600"/>
              </a:spcAft>
              <a:buNone/>
            </a:pPr>
            <a:r>
              <a:rPr lang="en" sz="1800"/>
              <a:t>National Research Council, Ottawa, Canada</a:t>
            </a:r>
            <a:endParaRPr sz="1800"/>
          </a:p>
        </p:txBody>
      </p:sp>
    </p:spTree>
    <p:extLst>
      <p:ext uri="{BB962C8B-B14F-4D97-AF65-F5344CB8AC3E}">
        <p14:creationId xmlns:p14="http://schemas.microsoft.com/office/powerpoint/2010/main" val="3964251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3D7E36-425A-4924-B7E2-BA9662EAC384}"/>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Time Latencies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1F9826-0BFC-46BB-AB70-946D3F90DD86}"/>
              </a:ext>
            </a:extLst>
          </p:cNvPr>
          <p:cNvSpPr>
            <a:spLocks noGrp="1"/>
          </p:cNvSpPr>
          <p:nvPr>
            <p:ph idx="1"/>
          </p:nvPr>
        </p:nvSpPr>
        <p:spPr>
          <a:xfrm>
            <a:off x="3732023" y="963877"/>
            <a:ext cx="4783327" cy="4930246"/>
          </a:xfrm>
        </p:spPr>
        <p:txBody>
          <a:bodyPr anchor="ctr">
            <a:normAutofit/>
          </a:bodyPr>
          <a:lstStyle/>
          <a:p>
            <a:r>
              <a:rPr lang="en-US" sz="2100"/>
              <a:t>Latencies are the time used to send and receive messages. They may not be precisely known and can be gamed (in order to appear smaller than they are).  </a:t>
            </a:r>
          </a:p>
          <a:p>
            <a:endParaRPr lang="en-US" sz="2100"/>
          </a:p>
          <a:p>
            <a:r>
              <a:rPr lang="en-US" sz="2100"/>
              <a:t>All requests in this effort had to deal with time latencies since requests are communications. </a:t>
            </a:r>
          </a:p>
          <a:p>
            <a:endParaRPr lang="en-US" sz="2100"/>
          </a:p>
        </p:txBody>
      </p:sp>
    </p:spTree>
    <p:extLst>
      <p:ext uri="{BB962C8B-B14F-4D97-AF65-F5344CB8AC3E}">
        <p14:creationId xmlns:p14="http://schemas.microsoft.com/office/powerpoint/2010/main" val="403483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567930" y="801866"/>
            <a:ext cx="3979563" cy="5230634"/>
          </a:xfrm>
        </p:spPr>
        <p:txBody>
          <a:bodyPr anchor="ctr">
            <a:normAutofit/>
          </a:bodyPr>
          <a:lstStyle/>
          <a:p>
            <a:pPr marL="0" lvl="0" indent="0">
              <a:lnSpc>
                <a:spcPct val="90000"/>
              </a:lnSpc>
              <a:buNone/>
            </a:pPr>
            <a:r>
              <a:rPr lang="en-US" sz="1300" i="1">
                <a:solidFill>
                  <a:srgbClr val="000000"/>
                </a:solidFill>
              </a:rPr>
              <a:t>“</a:t>
            </a:r>
            <a:r>
              <a:rPr lang="en-US" sz="1300" b="1" i="1">
                <a:solidFill>
                  <a:srgbClr val="000000"/>
                </a:solidFill>
              </a:rPr>
              <a:t>Industrial Internet of Things (IOT) is a distributed network of smart sensors that enables precise control and monitoring of complex processes over arbitrary distances</a:t>
            </a:r>
            <a:r>
              <a:rPr lang="en-US" sz="1300" i="1">
                <a:solidFill>
                  <a:srgbClr val="000000"/>
                </a:solidFill>
              </a:rPr>
              <a:t>.</a:t>
            </a:r>
            <a:r>
              <a:rPr lang="en-US" sz="1300">
                <a:solidFill>
                  <a:srgbClr val="000000"/>
                </a:solidFill>
              </a:rPr>
              <a:t>” </a:t>
            </a:r>
          </a:p>
          <a:p>
            <a:pPr marL="0" indent="0">
              <a:lnSpc>
                <a:spcPct val="90000"/>
              </a:lnSpc>
              <a:buNone/>
            </a:pPr>
            <a:r>
              <a:rPr lang="en-US" sz="1300">
                <a:solidFill>
                  <a:srgbClr val="000000"/>
                </a:solidFill>
              </a:rPr>
              <a:t>“</a:t>
            </a:r>
            <a:r>
              <a:rPr lang="en-US" sz="1300" u="sng">
                <a:solidFill>
                  <a:srgbClr val="000000"/>
                </a:solidFill>
                <a:hlinkClick r:id="rId3"/>
              </a:rPr>
              <a:t>Ensuring trust and security in the industrial IoT</a:t>
            </a:r>
            <a:r>
              <a:rPr lang="en-US" sz="1300">
                <a:solidFill>
                  <a:srgbClr val="000000"/>
                </a:solidFill>
              </a:rPr>
              <a:t>”, Bernardo A. Huberman. </a:t>
            </a:r>
            <a:r>
              <a:rPr lang="en-US" sz="1300" i="1">
                <a:solidFill>
                  <a:srgbClr val="000000"/>
                </a:solidFill>
              </a:rPr>
              <a:t>Ubiquity: An ACM Publication</a:t>
            </a:r>
            <a:r>
              <a:rPr lang="en-US" sz="1300">
                <a:solidFill>
                  <a:srgbClr val="000000"/>
                </a:solidFill>
              </a:rPr>
              <a:t>, January 2016, p. 1. </a:t>
            </a:r>
          </a:p>
          <a:p>
            <a:pPr marL="0" indent="0">
              <a:lnSpc>
                <a:spcPct val="90000"/>
              </a:lnSpc>
              <a:buNone/>
            </a:pPr>
            <a:r>
              <a:rPr lang="en-US" sz="1300">
                <a:solidFill>
                  <a:srgbClr val="000000"/>
                </a:solidFill>
              </a:rPr>
              <a:t> </a:t>
            </a:r>
          </a:p>
          <a:p>
            <a:pPr marL="0" lvl="0" indent="0">
              <a:lnSpc>
                <a:spcPct val="90000"/>
              </a:lnSpc>
              <a:buNone/>
            </a:pPr>
            <a:r>
              <a:rPr lang="en-US" sz="1300" b="1">
                <a:solidFill>
                  <a:srgbClr val="000000"/>
                </a:solidFill>
              </a:rPr>
              <a:t>“</a:t>
            </a:r>
            <a:r>
              <a:rPr lang="en-US" sz="1300" b="1" i="1">
                <a:solidFill>
                  <a:srgbClr val="000000"/>
                </a:solidFill>
              </a:rPr>
              <a:t>The concept of Internet of Things (IOT) … is that every object in the Internet infrastructure is interconnected into a global dynamic expanding network.</a:t>
            </a:r>
            <a:r>
              <a:rPr lang="en-US" sz="1300" b="1">
                <a:solidFill>
                  <a:srgbClr val="000000"/>
                </a:solidFill>
              </a:rPr>
              <a:t>”</a:t>
            </a:r>
            <a:r>
              <a:rPr lang="en-US" sz="1300">
                <a:solidFill>
                  <a:srgbClr val="000000"/>
                </a:solidFill>
              </a:rPr>
              <a:t> </a:t>
            </a:r>
          </a:p>
          <a:p>
            <a:pPr marL="0" indent="0">
              <a:lnSpc>
                <a:spcPct val="90000"/>
              </a:lnSpc>
              <a:buNone/>
            </a:pPr>
            <a:r>
              <a:rPr lang="en-US" sz="1300">
                <a:solidFill>
                  <a:srgbClr val="000000"/>
                </a:solidFill>
              </a:rPr>
              <a:t>“</a:t>
            </a:r>
            <a:r>
              <a:rPr lang="en-US" sz="1300" u="sng">
                <a:solidFill>
                  <a:srgbClr val="000000"/>
                </a:solidFill>
                <a:hlinkClick r:id="rId4"/>
              </a:rPr>
              <a:t>An efficient user authentication and key agreement scheme for heterogeneous wireless sensor network tailored for the Internet of Things environment</a:t>
            </a:r>
            <a:r>
              <a:rPr lang="en-US" sz="1300">
                <a:solidFill>
                  <a:srgbClr val="000000"/>
                </a:solidFill>
              </a:rPr>
              <a:t>”, Mohammad Sabzinejad Farasha, et.al. </a:t>
            </a:r>
            <a:r>
              <a:rPr lang="en-US" sz="1300" i="1">
                <a:solidFill>
                  <a:srgbClr val="000000"/>
                </a:solidFill>
              </a:rPr>
              <a:t>Ad Hoc Networks</a:t>
            </a:r>
            <a:r>
              <a:rPr lang="en-US" sz="1300">
                <a:solidFill>
                  <a:srgbClr val="000000"/>
                </a:solidFill>
              </a:rPr>
              <a:t> 36(1), January 2016.</a:t>
            </a:r>
          </a:p>
          <a:p>
            <a:pPr marL="0" indent="0">
              <a:lnSpc>
                <a:spcPct val="90000"/>
              </a:lnSpc>
              <a:buNone/>
            </a:pPr>
            <a:r>
              <a:rPr lang="en-US" sz="1300">
                <a:solidFill>
                  <a:srgbClr val="000000"/>
                </a:solidFill>
              </a:rPr>
              <a:t> </a:t>
            </a:r>
          </a:p>
          <a:p>
            <a:pPr marL="0" lvl="0" indent="0">
              <a:lnSpc>
                <a:spcPct val="90000"/>
              </a:lnSpc>
              <a:buNone/>
            </a:pPr>
            <a:r>
              <a:rPr lang="en-US" sz="1300">
                <a:solidFill>
                  <a:srgbClr val="000000"/>
                </a:solidFill>
              </a:rPr>
              <a:t>“</a:t>
            </a:r>
            <a:r>
              <a:rPr lang="en-US" sz="1300" b="1" i="1">
                <a:solidFill>
                  <a:srgbClr val="000000"/>
                </a:solidFill>
              </a:rPr>
              <a:t>In what’s called the Internet of Things, sensors and actuators embedded in physical objects—from roadways to pacemakers—are linked through wired and wireless networks, often using the same Internet Protocol (IP) that connects the Internet.”</a:t>
            </a:r>
            <a:r>
              <a:rPr lang="en-US" sz="1300">
                <a:solidFill>
                  <a:srgbClr val="000000"/>
                </a:solidFill>
              </a:rPr>
              <a:t> </a:t>
            </a:r>
          </a:p>
          <a:p>
            <a:pPr marL="0" indent="0">
              <a:lnSpc>
                <a:spcPct val="90000"/>
              </a:lnSpc>
              <a:buNone/>
            </a:pPr>
            <a:r>
              <a:rPr lang="en-US" sz="1300">
                <a:solidFill>
                  <a:srgbClr val="000000"/>
                </a:solidFill>
              </a:rPr>
              <a:t>“The Internet of things”, M. Chui, M. Löffler, and R. Roberts. </a:t>
            </a:r>
            <a:r>
              <a:rPr lang="en-US" sz="1300" u="sng">
                <a:solidFill>
                  <a:srgbClr val="000000"/>
                </a:solidFill>
              </a:rPr>
              <a:t>McKinsey Quarterly</a:t>
            </a:r>
            <a:r>
              <a:rPr lang="en-US" sz="1300">
                <a:solidFill>
                  <a:srgbClr val="000000"/>
                </a:solidFill>
              </a:rPr>
              <a:t>,</a:t>
            </a:r>
          </a:p>
          <a:p>
            <a:pPr marL="0" indent="0">
              <a:lnSpc>
                <a:spcPct val="90000"/>
              </a:lnSpc>
              <a:buNone/>
            </a:pPr>
            <a:r>
              <a:rPr lang="en-US" sz="1300">
                <a:solidFill>
                  <a:srgbClr val="000000"/>
                </a:solidFill>
              </a:rPr>
              <a:t>Sept. 23, 2015. As cited in: “</a:t>
            </a:r>
            <a:r>
              <a:rPr lang="en-US" sz="1300" u="sng">
                <a:solidFill>
                  <a:srgbClr val="000000"/>
                </a:solidFill>
                <a:hlinkClick r:id="rId5"/>
              </a:rPr>
              <a:t>Control Systems and the Internet of Things</a:t>
            </a:r>
            <a:r>
              <a:rPr lang="en-US" sz="1300">
                <a:solidFill>
                  <a:srgbClr val="000000"/>
                </a:solidFill>
              </a:rPr>
              <a:t>”, Tariq Samad</a:t>
            </a:r>
            <a:r>
              <a:rPr lang="en-US" sz="1300" i="1">
                <a:solidFill>
                  <a:srgbClr val="000000"/>
                </a:solidFill>
              </a:rPr>
              <a:t>. IEEE Control Systems Magazine</a:t>
            </a:r>
            <a:r>
              <a:rPr lang="en-US" sz="1300">
                <a:solidFill>
                  <a:srgbClr val="000000"/>
                </a:solidFill>
              </a:rPr>
              <a:t>, 36(1), February 2016. p. 14. </a:t>
            </a:r>
          </a:p>
          <a:p>
            <a:pPr marL="0" indent="0">
              <a:lnSpc>
                <a:spcPct val="90000"/>
              </a:lnSpc>
              <a:buNone/>
            </a:pPr>
            <a:endParaRPr lang="en-US" sz="1300">
              <a:solidFill>
                <a:srgbClr val="000000"/>
              </a:solidFill>
            </a:endParaRPr>
          </a:p>
        </p:txBody>
      </p:sp>
    </p:spTree>
    <p:extLst>
      <p:ext uri="{BB962C8B-B14F-4D97-AF65-F5344CB8AC3E}">
        <p14:creationId xmlns:p14="http://schemas.microsoft.com/office/powerpoint/2010/main" val="2901120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92B87-D165-4F48-B16D-628633F40DDA}"/>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Partial Solution to Time Latencies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213364-8EBA-45BA-A1E8-5DF1D20B8B5D}"/>
              </a:ext>
            </a:extLst>
          </p:cNvPr>
          <p:cNvSpPr>
            <a:spLocks noGrp="1"/>
          </p:cNvSpPr>
          <p:nvPr>
            <p:ph idx="1"/>
          </p:nvPr>
        </p:nvSpPr>
        <p:spPr>
          <a:xfrm>
            <a:off x="3732023" y="963877"/>
            <a:ext cx="4783327" cy="4930246"/>
          </a:xfrm>
        </p:spPr>
        <p:txBody>
          <a:bodyPr anchor="ctr">
            <a:normAutofit lnSpcReduction="10000"/>
          </a:bodyPr>
          <a:lstStyle/>
          <a:p>
            <a:pPr>
              <a:lnSpc>
                <a:spcPct val="90000"/>
              </a:lnSpc>
            </a:pPr>
            <a:r>
              <a:rPr lang="en-US" sz="2100" dirty="0"/>
              <a:t>Clocks are very sensitive to denial of service attacks (ping of death)</a:t>
            </a:r>
          </a:p>
          <a:p>
            <a:pPr>
              <a:lnSpc>
                <a:spcPct val="90000"/>
              </a:lnSpc>
            </a:pPr>
            <a:r>
              <a:rPr lang="en-US" sz="2100" dirty="0"/>
              <a:t>Clocks will shut you down if they think you are attacking them.</a:t>
            </a:r>
          </a:p>
          <a:p>
            <a:pPr>
              <a:lnSpc>
                <a:spcPct val="90000"/>
              </a:lnSpc>
            </a:pPr>
            <a:r>
              <a:rPr lang="en-US" sz="2100" dirty="0"/>
              <a:t>Clocks are not willing to receive your request too often (NIST clock was 4 seconds). That was not quite frequent enough for us.</a:t>
            </a:r>
          </a:p>
          <a:p>
            <a:pPr>
              <a:lnSpc>
                <a:spcPct val="90000"/>
              </a:lnSpc>
            </a:pPr>
            <a:r>
              <a:rPr lang="en-US" sz="2100" dirty="0"/>
              <a:t>So we kept a “local” atomic clock on our computer (basic desktop PC) that turned out to be accurate enough for our goal – 10 milliseconds.  </a:t>
            </a:r>
          </a:p>
          <a:p>
            <a:pPr>
              <a:lnSpc>
                <a:spcPct val="90000"/>
              </a:lnSpc>
            </a:pPr>
            <a:r>
              <a:rPr lang="en-US" sz="2100" dirty="0"/>
              <a:t>This approach lessened the latencies.</a:t>
            </a:r>
          </a:p>
          <a:p>
            <a:pPr>
              <a:lnSpc>
                <a:spcPct val="90000"/>
              </a:lnSpc>
            </a:pPr>
            <a:r>
              <a:rPr lang="en-US" sz="2100" dirty="0"/>
              <a:t>And we learned to use in  geographic proximity. (We used 3 from North America) – this was an interesting lesson. </a:t>
            </a:r>
          </a:p>
          <a:p>
            <a:pPr>
              <a:lnSpc>
                <a:spcPct val="90000"/>
              </a:lnSpc>
            </a:pPr>
            <a:endParaRPr lang="en-US" sz="2100" dirty="0"/>
          </a:p>
        </p:txBody>
      </p:sp>
    </p:spTree>
    <p:extLst>
      <p:ext uri="{BB962C8B-B14F-4D97-AF65-F5344CB8AC3E}">
        <p14:creationId xmlns:p14="http://schemas.microsoft.com/office/powerpoint/2010/main" val="1647239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DC31-0B35-49DF-BB53-35FCBE56472E}"/>
              </a:ext>
            </a:extLst>
          </p:cNvPr>
          <p:cNvSpPr>
            <a:spLocks noGrp="1"/>
          </p:cNvSpPr>
          <p:nvPr>
            <p:ph type="title"/>
          </p:nvPr>
        </p:nvSpPr>
        <p:spPr/>
        <p:txBody>
          <a:bodyPr/>
          <a:lstStyle/>
          <a:p>
            <a:r>
              <a:rPr lang="en-US" dirty="0"/>
              <a:t>Figure 4</a:t>
            </a:r>
          </a:p>
        </p:txBody>
      </p:sp>
      <p:sp>
        <p:nvSpPr>
          <p:cNvPr id="3" name="Rectangle 2">
            <a:extLst>
              <a:ext uri="{FF2B5EF4-FFF2-40B4-BE49-F238E27FC236}">
                <a16:creationId xmlns:a16="http://schemas.microsoft.com/office/drawing/2014/main" id="{E5AA8B7C-2404-441F-B184-86F3D3FD2705}"/>
              </a:ext>
            </a:extLst>
          </p:cNvPr>
          <p:cNvSpPr/>
          <p:nvPr/>
        </p:nvSpPr>
        <p:spPr>
          <a:xfrm>
            <a:off x="2297575" y="3883961"/>
            <a:ext cx="4548851" cy="544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Timestamping Authority (</a:t>
            </a:r>
            <a:r>
              <a:rPr lang="en-US" sz="1350" dirty="0" err="1"/>
              <a:t>TsA</a:t>
            </a:r>
            <a:r>
              <a:rPr lang="en-US" sz="1350" dirty="0"/>
              <a:t>)</a:t>
            </a:r>
          </a:p>
        </p:txBody>
      </p:sp>
      <p:sp>
        <p:nvSpPr>
          <p:cNvPr id="4" name="Isosceles Triangle 3">
            <a:extLst>
              <a:ext uri="{FF2B5EF4-FFF2-40B4-BE49-F238E27FC236}">
                <a16:creationId xmlns:a16="http://schemas.microsoft.com/office/drawing/2014/main" id="{2398BA94-87B2-4714-9816-8C92190D4237}"/>
              </a:ext>
            </a:extLst>
          </p:cNvPr>
          <p:cNvSpPr/>
          <p:nvPr/>
        </p:nvSpPr>
        <p:spPr>
          <a:xfrm>
            <a:off x="2297575" y="2584589"/>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1</a:t>
            </a:r>
          </a:p>
        </p:txBody>
      </p:sp>
      <p:sp>
        <p:nvSpPr>
          <p:cNvPr id="5" name="Isosceles Triangle 4">
            <a:extLst>
              <a:ext uri="{FF2B5EF4-FFF2-40B4-BE49-F238E27FC236}">
                <a16:creationId xmlns:a16="http://schemas.microsoft.com/office/drawing/2014/main" id="{F8666264-A98D-4641-9B4F-6C8373D597F2}"/>
              </a:ext>
            </a:extLst>
          </p:cNvPr>
          <p:cNvSpPr/>
          <p:nvPr/>
        </p:nvSpPr>
        <p:spPr>
          <a:xfrm>
            <a:off x="4144460" y="2584589"/>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2</a:t>
            </a:r>
            <a:endParaRPr lang="en-US" sz="1350" dirty="0"/>
          </a:p>
        </p:txBody>
      </p:sp>
      <p:sp>
        <p:nvSpPr>
          <p:cNvPr id="6" name="Isosceles Triangle 5">
            <a:extLst>
              <a:ext uri="{FF2B5EF4-FFF2-40B4-BE49-F238E27FC236}">
                <a16:creationId xmlns:a16="http://schemas.microsoft.com/office/drawing/2014/main" id="{FBEA7547-801C-47C0-B339-AD38E5ECB7C5}"/>
              </a:ext>
            </a:extLst>
          </p:cNvPr>
          <p:cNvSpPr/>
          <p:nvPr/>
        </p:nvSpPr>
        <p:spPr>
          <a:xfrm>
            <a:off x="5991346" y="2584589"/>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3</a:t>
            </a:r>
            <a:endParaRPr lang="en-US" sz="1350" dirty="0"/>
          </a:p>
        </p:txBody>
      </p:sp>
      <p:sp>
        <p:nvSpPr>
          <p:cNvPr id="10" name="Rectangle 9">
            <a:extLst>
              <a:ext uri="{FF2B5EF4-FFF2-40B4-BE49-F238E27FC236}">
                <a16:creationId xmlns:a16="http://schemas.microsoft.com/office/drawing/2014/main" id="{A7F0C7C4-1ABF-4047-AC71-E5C71D0C3296}"/>
              </a:ext>
            </a:extLst>
          </p:cNvPr>
          <p:cNvSpPr/>
          <p:nvPr/>
        </p:nvSpPr>
        <p:spPr>
          <a:xfrm>
            <a:off x="3888370" y="4906941"/>
            <a:ext cx="1367260" cy="62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Event X</a:t>
            </a:r>
          </a:p>
        </p:txBody>
      </p:sp>
      <p:cxnSp>
        <p:nvCxnSpPr>
          <p:cNvPr id="11" name="Straight Arrow Connector 10">
            <a:extLst>
              <a:ext uri="{FF2B5EF4-FFF2-40B4-BE49-F238E27FC236}">
                <a16:creationId xmlns:a16="http://schemas.microsoft.com/office/drawing/2014/main" id="{C10CE6C7-B147-42A4-B1F3-0272B4EE3A34}"/>
              </a:ext>
            </a:extLst>
          </p:cNvPr>
          <p:cNvCxnSpPr>
            <a:cxnSpLocks/>
            <a:stCxn id="10" idx="0"/>
          </p:cNvCxnSpPr>
          <p:nvPr/>
        </p:nvCxnSpPr>
        <p:spPr>
          <a:xfrm flipV="1">
            <a:off x="4572000" y="4406199"/>
            <a:ext cx="0" cy="50074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F033F5A7-1D3E-4CCC-8AE8-BBA4D5F6EFCC}"/>
              </a:ext>
            </a:extLst>
          </p:cNvPr>
          <p:cNvCxnSpPr>
            <a:cxnSpLocks/>
          </p:cNvCxnSpPr>
          <p:nvPr/>
        </p:nvCxnSpPr>
        <p:spPr>
          <a:xfrm flipV="1">
            <a:off x="2725115" y="3321727"/>
            <a:ext cx="0" cy="56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696DCBA-D07A-4867-A396-246FDEAE5E80}"/>
              </a:ext>
            </a:extLst>
          </p:cNvPr>
          <p:cNvCxnSpPr>
            <a:cxnSpLocks/>
          </p:cNvCxnSpPr>
          <p:nvPr/>
        </p:nvCxnSpPr>
        <p:spPr>
          <a:xfrm flipV="1">
            <a:off x="4571999" y="3325566"/>
            <a:ext cx="0" cy="56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E52DCF8-E231-41FE-9342-771EC86E6922}"/>
              </a:ext>
            </a:extLst>
          </p:cNvPr>
          <p:cNvCxnSpPr>
            <a:cxnSpLocks/>
          </p:cNvCxnSpPr>
          <p:nvPr/>
        </p:nvCxnSpPr>
        <p:spPr>
          <a:xfrm flipV="1">
            <a:off x="6408759" y="3321726"/>
            <a:ext cx="0" cy="56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69C95A0-B07F-40BA-8504-9C6028A135AF}"/>
              </a:ext>
            </a:extLst>
          </p:cNvPr>
          <p:cNvSpPr txBox="1"/>
          <p:nvPr/>
        </p:nvSpPr>
        <p:spPr>
          <a:xfrm>
            <a:off x="4231993" y="4518070"/>
            <a:ext cx="314510" cy="300082"/>
          </a:xfrm>
          <a:prstGeom prst="rect">
            <a:avLst/>
          </a:prstGeom>
          <a:noFill/>
        </p:spPr>
        <p:txBody>
          <a:bodyPr wrap="none" rtlCol="0">
            <a:spAutoFit/>
          </a:bodyPr>
          <a:lstStyle/>
          <a:p>
            <a:r>
              <a:rPr lang="en-US" sz="1350" dirty="0"/>
              <a:t>L</a:t>
            </a:r>
            <a:r>
              <a:rPr lang="en-US" sz="1350" baseline="-25000" dirty="0"/>
              <a:t>1</a:t>
            </a:r>
          </a:p>
        </p:txBody>
      </p:sp>
      <p:sp>
        <p:nvSpPr>
          <p:cNvPr id="23" name="TextBox 22">
            <a:extLst>
              <a:ext uri="{FF2B5EF4-FFF2-40B4-BE49-F238E27FC236}">
                <a16:creationId xmlns:a16="http://schemas.microsoft.com/office/drawing/2014/main" id="{598084A0-BE53-485E-8A33-2C136A869989}"/>
              </a:ext>
            </a:extLst>
          </p:cNvPr>
          <p:cNvSpPr txBox="1"/>
          <p:nvPr/>
        </p:nvSpPr>
        <p:spPr>
          <a:xfrm>
            <a:off x="2209318" y="3464343"/>
            <a:ext cx="314510" cy="300082"/>
          </a:xfrm>
          <a:prstGeom prst="rect">
            <a:avLst/>
          </a:prstGeom>
          <a:noFill/>
        </p:spPr>
        <p:txBody>
          <a:bodyPr wrap="none" rtlCol="0">
            <a:spAutoFit/>
          </a:bodyPr>
          <a:lstStyle/>
          <a:p>
            <a:r>
              <a:rPr lang="en-US" sz="1350" dirty="0"/>
              <a:t>L</a:t>
            </a:r>
            <a:r>
              <a:rPr lang="en-US" sz="1350" baseline="-25000" dirty="0"/>
              <a:t>3</a:t>
            </a:r>
          </a:p>
        </p:txBody>
      </p:sp>
      <p:sp>
        <p:nvSpPr>
          <p:cNvPr id="24" name="TextBox 23">
            <a:extLst>
              <a:ext uri="{FF2B5EF4-FFF2-40B4-BE49-F238E27FC236}">
                <a16:creationId xmlns:a16="http://schemas.microsoft.com/office/drawing/2014/main" id="{86133A10-C0F4-49B5-BE78-18916305771C}"/>
              </a:ext>
            </a:extLst>
          </p:cNvPr>
          <p:cNvSpPr txBox="1"/>
          <p:nvPr/>
        </p:nvSpPr>
        <p:spPr>
          <a:xfrm>
            <a:off x="4077355" y="3464343"/>
            <a:ext cx="314510" cy="300082"/>
          </a:xfrm>
          <a:prstGeom prst="rect">
            <a:avLst/>
          </a:prstGeom>
          <a:noFill/>
        </p:spPr>
        <p:txBody>
          <a:bodyPr wrap="none" rtlCol="0">
            <a:spAutoFit/>
          </a:bodyPr>
          <a:lstStyle/>
          <a:p>
            <a:r>
              <a:rPr lang="en-US" sz="1350" dirty="0"/>
              <a:t>L</a:t>
            </a:r>
            <a:r>
              <a:rPr lang="en-US" sz="1350" baseline="-25000" dirty="0"/>
              <a:t>4</a:t>
            </a:r>
          </a:p>
        </p:txBody>
      </p:sp>
      <p:sp>
        <p:nvSpPr>
          <p:cNvPr id="25" name="TextBox 24">
            <a:extLst>
              <a:ext uri="{FF2B5EF4-FFF2-40B4-BE49-F238E27FC236}">
                <a16:creationId xmlns:a16="http://schemas.microsoft.com/office/drawing/2014/main" id="{4694FB1B-D96B-41F4-8826-A236D592A6FB}"/>
              </a:ext>
            </a:extLst>
          </p:cNvPr>
          <p:cNvSpPr txBox="1"/>
          <p:nvPr/>
        </p:nvSpPr>
        <p:spPr>
          <a:xfrm>
            <a:off x="5991345" y="3464343"/>
            <a:ext cx="314510" cy="300082"/>
          </a:xfrm>
          <a:prstGeom prst="rect">
            <a:avLst/>
          </a:prstGeom>
          <a:noFill/>
        </p:spPr>
        <p:txBody>
          <a:bodyPr wrap="none" rtlCol="0">
            <a:spAutoFit/>
          </a:bodyPr>
          <a:lstStyle/>
          <a:p>
            <a:r>
              <a:rPr lang="en-US" sz="1350" dirty="0"/>
              <a:t>L</a:t>
            </a:r>
            <a:r>
              <a:rPr lang="en-US" sz="1350" baseline="-25000" dirty="0"/>
              <a:t>5</a:t>
            </a:r>
          </a:p>
        </p:txBody>
      </p:sp>
      <p:sp>
        <p:nvSpPr>
          <p:cNvPr id="26" name="TextBox 25">
            <a:extLst>
              <a:ext uri="{FF2B5EF4-FFF2-40B4-BE49-F238E27FC236}">
                <a16:creationId xmlns:a16="http://schemas.microsoft.com/office/drawing/2014/main" id="{2F6B88C7-7303-4C21-B190-899B4D168499}"/>
              </a:ext>
            </a:extLst>
          </p:cNvPr>
          <p:cNvSpPr txBox="1"/>
          <p:nvPr/>
        </p:nvSpPr>
        <p:spPr>
          <a:xfrm>
            <a:off x="1698584" y="4017827"/>
            <a:ext cx="314510" cy="300082"/>
          </a:xfrm>
          <a:prstGeom prst="rect">
            <a:avLst/>
          </a:prstGeom>
          <a:noFill/>
        </p:spPr>
        <p:txBody>
          <a:bodyPr wrap="none" rtlCol="0">
            <a:spAutoFit/>
          </a:bodyPr>
          <a:lstStyle/>
          <a:p>
            <a:r>
              <a:rPr lang="en-US" sz="1350" dirty="0"/>
              <a:t>L</a:t>
            </a:r>
            <a:r>
              <a:rPr lang="en-US" sz="1350" baseline="-25000" dirty="0"/>
              <a:t>2</a:t>
            </a:r>
          </a:p>
        </p:txBody>
      </p:sp>
    </p:spTree>
    <p:extLst>
      <p:ext uri="{BB962C8B-B14F-4D97-AF65-F5344CB8AC3E}">
        <p14:creationId xmlns:p14="http://schemas.microsoft.com/office/powerpoint/2010/main" val="476664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762D62-F248-443E-B792-92FABB9ACDC6}"/>
              </a:ext>
            </a:extLst>
          </p:cNvPr>
          <p:cNvSpPr>
            <a:spLocks noGrp="1"/>
          </p:cNvSpPr>
          <p:nvPr>
            <p:ph type="title"/>
          </p:nvPr>
        </p:nvSpPr>
        <p:spPr>
          <a:xfrm>
            <a:off x="628650" y="963877"/>
            <a:ext cx="2620771" cy="4930246"/>
          </a:xfrm>
        </p:spPr>
        <p:txBody>
          <a:bodyPr>
            <a:normAutofit/>
          </a:bodyPr>
          <a:lstStyle/>
          <a:p>
            <a:pPr algn="r"/>
            <a:r>
              <a:rPr lang="en-US" sz="3400">
                <a:solidFill>
                  <a:schemeClr val="accent1"/>
                </a:solidFill>
              </a:rPr>
              <a:t>Approximate Exact Time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D4C3DE-4355-4567-9F95-A8A53EE66802}"/>
              </a:ext>
            </a:extLst>
          </p:cNvPr>
          <p:cNvSpPr>
            <a:spLocks noGrp="1"/>
          </p:cNvSpPr>
          <p:nvPr>
            <p:ph idx="1"/>
          </p:nvPr>
        </p:nvSpPr>
        <p:spPr>
          <a:xfrm>
            <a:off x="3732023" y="1851554"/>
            <a:ext cx="4783327" cy="4473046"/>
          </a:xfrm>
        </p:spPr>
        <p:txBody>
          <a:bodyPr anchor="ctr">
            <a:normAutofit lnSpcReduction="10000"/>
          </a:bodyPr>
          <a:lstStyle/>
          <a:p>
            <a:r>
              <a:rPr lang="en-US" sz="1900" dirty="0"/>
              <a:t>The final output (goal) is to return to X a time value that we term AET (Approximate Exact Time).</a:t>
            </a:r>
          </a:p>
          <a:p>
            <a:r>
              <a:rPr lang="en-US" sz="1900" dirty="0"/>
              <a:t>AET is a numerical value (just as is ET).</a:t>
            </a:r>
          </a:p>
          <a:p>
            <a:r>
              <a:rPr lang="en-US" sz="1900" dirty="0"/>
              <a:t>AET is a function </a:t>
            </a:r>
            <a:r>
              <a:rPr lang="en-US" sz="1900" i="1" dirty="0"/>
              <a:t>f</a:t>
            </a:r>
            <a:r>
              <a:rPr lang="en-US" sz="1900" dirty="0"/>
              <a:t>(w1, w2, w3, L1, L2, L3, L4, L5, value returned from A1, value returned from A2, value returned from A3). </a:t>
            </a:r>
          </a:p>
          <a:p>
            <a:r>
              <a:rPr lang="en-US" sz="1900" dirty="0"/>
              <a:t>w1 is a weighted trust in A1; w2 is a weighted trust in A2; w3 is a weighted trust in A3; w1, w2, w3 are selected by X. </a:t>
            </a:r>
          </a:p>
          <a:p>
            <a:r>
              <a:rPr lang="en-US" sz="1900" dirty="0"/>
              <a:t>w1 + w2 + w3 = 1.0</a:t>
            </a:r>
          </a:p>
          <a:p>
            <a:r>
              <a:rPr lang="en-US" sz="1900" dirty="0"/>
              <a:t>A1, A2, A3 are also selected by X. </a:t>
            </a:r>
          </a:p>
          <a:p>
            <a:r>
              <a:rPr lang="en-US" sz="1900" i="1" dirty="0"/>
              <a:t>f</a:t>
            </a:r>
            <a:r>
              <a:rPr lang="en-US" sz="1900" dirty="0"/>
              <a:t> is a formula for how AET is calculated. There are probably limitless ways to calculate </a:t>
            </a:r>
            <a:r>
              <a:rPr lang="en-US" sz="1900" i="1" dirty="0"/>
              <a:t>f</a:t>
            </a:r>
            <a:r>
              <a:rPr lang="en-US" sz="1900" dirty="0"/>
              <a:t>. </a:t>
            </a:r>
            <a:r>
              <a:rPr lang="en-US" sz="1900" i="1" dirty="0"/>
              <a:t>f</a:t>
            </a:r>
            <a:r>
              <a:rPr lang="en-US" sz="1900" dirty="0"/>
              <a:t> is an </a:t>
            </a:r>
            <a:r>
              <a:rPr lang="en-US" sz="1900" i="1" dirty="0"/>
              <a:t>aggregator</a:t>
            </a:r>
            <a:r>
              <a:rPr lang="en-US" sz="1900" dirty="0"/>
              <a:t>. </a:t>
            </a:r>
          </a:p>
          <a:p>
            <a:endParaRPr lang="en-US" sz="1900" dirty="0"/>
          </a:p>
          <a:p>
            <a:endParaRPr lang="en-US" sz="1900" dirty="0"/>
          </a:p>
          <a:p>
            <a:endParaRPr lang="en-US" sz="1900" dirty="0"/>
          </a:p>
          <a:p>
            <a:endParaRPr lang="en-US" sz="1900" dirty="0"/>
          </a:p>
          <a:p>
            <a:endParaRPr lang="en-US" sz="1900" dirty="0"/>
          </a:p>
        </p:txBody>
      </p:sp>
    </p:spTree>
    <p:extLst>
      <p:ext uri="{BB962C8B-B14F-4D97-AF65-F5344CB8AC3E}">
        <p14:creationId xmlns:p14="http://schemas.microsoft.com/office/powerpoint/2010/main" val="1512202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ED6ED0-54E6-4DE9-9CAE-57C0F99D694F}"/>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Additional Latencies to Consider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C8DED7-3D3C-4AE2-9BA9-F07B055760C1}"/>
              </a:ext>
            </a:extLst>
          </p:cNvPr>
          <p:cNvSpPr>
            <a:spLocks noGrp="1"/>
          </p:cNvSpPr>
          <p:nvPr>
            <p:ph idx="1"/>
          </p:nvPr>
        </p:nvSpPr>
        <p:spPr>
          <a:xfrm>
            <a:off x="3732023" y="963877"/>
            <a:ext cx="4783327" cy="4930246"/>
          </a:xfrm>
        </p:spPr>
        <p:txBody>
          <a:bodyPr anchor="ctr">
            <a:normAutofit/>
          </a:bodyPr>
          <a:lstStyle/>
          <a:p>
            <a:r>
              <a:rPr lang="en-US" sz="1900"/>
              <a:t>There are additional latencies induced before returning AET to X, however these will not change the value of AET.  They simply delay returning AET back to X. </a:t>
            </a:r>
          </a:p>
          <a:p>
            <a:r>
              <a:rPr lang="en-US" sz="1900"/>
              <a:t>They are L6, L7, L8, L9, and L10 (See Figure 5a, 5b). </a:t>
            </a:r>
          </a:p>
          <a:p>
            <a:r>
              <a:rPr lang="en-US" sz="1900"/>
              <a:t>So the time at which X receives AET will be a function </a:t>
            </a:r>
            <a:r>
              <a:rPr lang="en-US" sz="1900" i="1"/>
              <a:t>g(</a:t>
            </a:r>
            <a:r>
              <a:rPr lang="en-US" sz="1900"/>
              <a:t>L6, L7, L8, L9, L10).</a:t>
            </a:r>
          </a:p>
          <a:p>
            <a:r>
              <a:rPr lang="en-US" sz="1900"/>
              <a:t>Note that L9 is the processing time to compute </a:t>
            </a:r>
            <a:r>
              <a:rPr lang="en-US" sz="1900" i="1"/>
              <a:t>f</a:t>
            </a:r>
            <a:r>
              <a:rPr lang="en-US" sz="1900"/>
              <a:t>. L9 is likely the largest of all 10 latencies. </a:t>
            </a:r>
          </a:p>
          <a:p>
            <a:r>
              <a:rPr lang="en-US" sz="1900"/>
              <a:t>AET &gt; ET due to {L1, L2, L3, L4, L5}. </a:t>
            </a:r>
          </a:p>
          <a:p>
            <a:r>
              <a:rPr lang="en-US" sz="1900"/>
              <a:t>The time at which AET is returned will be greater than AET due to {L6, L7, L8, L9, L10}. </a:t>
            </a:r>
          </a:p>
        </p:txBody>
      </p:sp>
    </p:spTree>
    <p:extLst>
      <p:ext uri="{BB962C8B-B14F-4D97-AF65-F5344CB8AC3E}">
        <p14:creationId xmlns:p14="http://schemas.microsoft.com/office/powerpoint/2010/main" val="3217083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786C-7F08-48CB-8C70-9773354E9E44}"/>
              </a:ext>
            </a:extLst>
          </p:cNvPr>
          <p:cNvSpPr>
            <a:spLocks noGrp="1"/>
          </p:cNvSpPr>
          <p:nvPr>
            <p:ph type="title"/>
          </p:nvPr>
        </p:nvSpPr>
        <p:spPr/>
        <p:txBody>
          <a:bodyPr/>
          <a:lstStyle/>
          <a:p>
            <a:r>
              <a:rPr lang="en-US" dirty="0"/>
              <a:t>Figure 5a</a:t>
            </a:r>
          </a:p>
        </p:txBody>
      </p:sp>
      <p:sp>
        <p:nvSpPr>
          <p:cNvPr id="3" name="Rectangle 2">
            <a:extLst>
              <a:ext uri="{FF2B5EF4-FFF2-40B4-BE49-F238E27FC236}">
                <a16:creationId xmlns:a16="http://schemas.microsoft.com/office/drawing/2014/main" id="{8A460874-B635-4C9E-A790-C5390B5AB430}"/>
              </a:ext>
            </a:extLst>
          </p:cNvPr>
          <p:cNvSpPr/>
          <p:nvPr/>
        </p:nvSpPr>
        <p:spPr>
          <a:xfrm>
            <a:off x="2297575" y="3471617"/>
            <a:ext cx="4548851" cy="544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Timestamping Authority (</a:t>
            </a:r>
            <a:r>
              <a:rPr lang="en-US" sz="1350" dirty="0" err="1"/>
              <a:t>TsA</a:t>
            </a:r>
            <a:r>
              <a:rPr lang="en-US" sz="1350" dirty="0"/>
              <a:t>)</a:t>
            </a:r>
          </a:p>
        </p:txBody>
      </p:sp>
      <p:sp>
        <p:nvSpPr>
          <p:cNvPr id="4" name="Isosceles Triangle 3">
            <a:extLst>
              <a:ext uri="{FF2B5EF4-FFF2-40B4-BE49-F238E27FC236}">
                <a16:creationId xmlns:a16="http://schemas.microsoft.com/office/drawing/2014/main" id="{51DDF44C-035B-417A-9A36-EA5D7C814678}"/>
              </a:ext>
            </a:extLst>
          </p:cNvPr>
          <p:cNvSpPr/>
          <p:nvPr/>
        </p:nvSpPr>
        <p:spPr>
          <a:xfrm>
            <a:off x="2297575" y="2350210"/>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1</a:t>
            </a:r>
          </a:p>
        </p:txBody>
      </p:sp>
      <p:sp>
        <p:nvSpPr>
          <p:cNvPr id="5" name="Isosceles Triangle 4">
            <a:extLst>
              <a:ext uri="{FF2B5EF4-FFF2-40B4-BE49-F238E27FC236}">
                <a16:creationId xmlns:a16="http://schemas.microsoft.com/office/drawing/2014/main" id="{1DD78AB7-FFF1-4F8B-855B-FBAF96188A80}"/>
              </a:ext>
            </a:extLst>
          </p:cNvPr>
          <p:cNvSpPr/>
          <p:nvPr/>
        </p:nvSpPr>
        <p:spPr>
          <a:xfrm>
            <a:off x="4144460" y="2350210"/>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2</a:t>
            </a:r>
            <a:endParaRPr lang="en-US" sz="1350" dirty="0"/>
          </a:p>
        </p:txBody>
      </p:sp>
      <p:sp>
        <p:nvSpPr>
          <p:cNvPr id="6" name="Isosceles Triangle 5">
            <a:extLst>
              <a:ext uri="{FF2B5EF4-FFF2-40B4-BE49-F238E27FC236}">
                <a16:creationId xmlns:a16="http://schemas.microsoft.com/office/drawing/2014/main" id="{578A975D-DBDC-4139-AAFB-6DAAF78BC665}"/>
              </a:ext>
            </a:extLst>
          </p:cNvPr>
          <p:cNvSpPr/>
          <p:nvPr/>
        </p:nvSpPr>
        <p:spPr>
          <a:xfrm>
            <a:off x="5991346" y="2350210"/>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3</a:t>
            </a:r>
            <a:endParaRPr lang="en-US" sz="1350" dirty="0"/>
          </a:p>
        </p:txBody>
      </p:sp>
      <p:cxnSp>
        <p:nvCxnSpPr>
          <p:cNvPr id="7" name="Straight Arrow Connector 6">
            <a:extLst>
              <a:ext uri="{FF2B5EF4-FFF2-40B4-BE49-F238E27FC236}">
                <a16:creationId xmlns:a16="http://schemas.microsoft.com/office/drawing/2014/main" id="{98FEBC9D-27BC-45F2-A775-531AD9E70D74}"/>
              </a:ext>
            </a:extLst>
          </p:cNvPr>
          <p:cNvCxnSpPr>
            <a:cxnSpLocks/>
            <a:stCxn id="4" idx="3"/>
          </p:cNvCxnSpPr>
          <p:nvPr/>
        </p:nvCxnSpPr>
        <p:spPr>
          <a:xfrm>
            <a:off x="2725115" y="3087348"/>
            <a:ext cx="0" cy="38426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5F0893C5-A61A-47AF-BAE3-0EDF7166382D}"/>
              </a:ext>
            </a:extLst>
          </p:cNvPr>
          <p:cNvCxnSpPr>
            <a:cxnSpLocks/>
            <a:stCxn id="5" idx="3"/>
            <a:endCxn id="3" idx="0"/>
          </p:cNvCxnSpPr>
          <p:nvPr/>
        </p:nvCxnSpPr>
        <p:spPr>
          <a:xfrm>
            <a:off x="4572000" y="3087348"/>
            <a:ext cx="0" cy="38426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D8EBC63E-DAAD-4202-AAB0-2DC195A202C0}"/>
              </a:ext>
            </a:extLst>
          </p:cNvPr>
          <p:cNvCxnSpPr>
            <a:cxnSpLocks/>
            <a:stCxn id="6" idx="3"/>
          </p:cNvCxnSpPr>
          <p:nvPr/>
        </p:nvCxnSpPr>
        <p:spPr>
          <a:xfrm>
            <a:off x="6418886" y="3087348"/>
            <a:ext cx="0" cy="38426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Rectangle 9">
            <a:extLst>
              <a:ext uri="{FF2B5EF4-FFF2-40B4-BE49-F238E27FC236}">
                <a16:creationId xmlns:a16="http://schemas.microsoft.com/office/drawing/2014/main" id="{D63BD0E5-30FD-48B3-936C-B7C6F1E735DB}"/>
              </a:ext>
            </a:extLst>
          </p:cNvPr>
          <p:cNvSpPr/>
          <p:nvPr/>
        </p:nvSpPr>
        <p:spPr>
          <a:xfrm>
            <a:off x="3888370" y="4400619"/>
            <a:ext cx="1367260" cy="62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Event X</a:t>
            </a:r>
          </a:p>
        </p:txBody>
      </p:sp>
      <p:cxnSp>
        <p:nvCxnSpPr>
          <p:cNvPr id="17" name="Straight Arrow Connector 16">
            <a:extLst>
              <a:ext uri="{FF2B5EF4-FFF2-40B4-BE49-F238E27FC236}">
                <a16:creationId xmlns:a16="http://schemas.microsoft.com/office/drawing/2014/main" id="{C4693383-D0DB-4619-85CA-CB79AA283809}"/>
              </a:ext>
            </a:extLst>
          </p:cNvPr>
          <p:cNvCxnSpPr/>
          <p:nvPr/>
        </p:nvCxnSpPr>
        <p:spPr>
          <a:xfrm>
            <a:off x="894152" y="5445165"/>
            <a:ext cx="69274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ED90F9F-1463-4DDC-8641-52722C1792F4}"/>
              </a:ext>
            </a:extLst>
          </p:cNvPr>
          <p:cNvSpPr/>
          <p:nvPr/>
        </p:nvSpPr>
        <p:spPr>
          <a:xfrm>
            <a:off x="1004835"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DD9958C8-CC4D-4EC4-B91A-F1C6CDC085D5}"/>
              </a:ext>
            </a:extLst>
          </p:cNvPr>
          <p:cNvSpPr/>
          <p:nvPr/>
        </p:nvSpPr>
        <p:spPr>
          <a:xfrm>
            <a:off x="4119510" y="5236819"/>
            <a:ext cx="408008" cy="40800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ABAD3C32-05C2-41E2-8DFF-46B7110F9062}"/>
              </a:ext>
            </a:extLst>
          </p:cNvPr>
          <p:cNvSpPr/>
          <p:nvPr/>
        </p:nvSpPr>
        <p:spPr>
          <a:xfrm>
            <a:off x="1783504"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94096C88-417C-48B1-8595-EECD3E414557}"/>
              </a:ext>
            </a:extLst>
          </p:cNvPr>
          <p:cNvSpPr/>
          <p:nvPr/>
        </p:nvSpPr>
        <p:spPr>
          <a:xfrm>
            <a:off x="6455516"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B7548D78-290E-47F4-99E7-ECAC4129763D}"/>
              </a:ext>
            </a:extLst>
          </p:cNvPr>
          <p:cNvSpPr/>
          <p:nvPr/>
        </p:nvSpPr>
        <p:spPr>
          <a:xfrm>
            <a:off x="2562172"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81C932B4-3523-46A6-8903-8BF591D70EF3}"/>
              </a:ext>
            </a:extLst>
          </p:cNvPr>
          <p:cNvSpPr/>
          <p:nvPr/>
        </p:nvSpPr>
        <p:spPr>
          <a:xfrm>
            <a:off x="3340841"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0D004458-8D34-4F19-B133-A8FC16D1DA77}"/>
              </a:ext>
            </a:extLst>
          </p:cNvPr>
          <p:cNvSpPr/>
          <p:nvPr/>
        </p:nvSpPr>
        <p:spPr>
          <a:xfrm>
            <a:off x="4898179"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4A179305-19E8-4F9E-92F8-AD2672473DAF}"/>
              </a:ext>
            </a:extLst>
          </p:cNvPr>
          <p:cNvSpPr/>
          <p:nvPr/>
        </p:nvSpPr>
        <p:spPr>
          <a:xfrm>
            <a:off x="5676847"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FF5B5274-97F6-4E8E-B994-6CA5271ED2D3}"/>
              </a:ext>
            </a:extLst>
          </p:cNvPr>
          <p:cNvSpPr/>
          <p:nvPr/>
        </p:nvSpPr>
        <p:spPr>
          <a:xfrm>
            <a:off x="7234183"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F2786E1A-4B93-45B7-8857-ECF96B1E3806}"/>
              </a:ext>
            </a:extLst>
          </p:cNvPr>
          <p:cNvSpPr txBox="1"/>
          <p:nvPr/>
        </p:nvSpPr>
        <p:spPr>
          <a:xfrm>
            <a:off x="3901348" y="5653512"/>
            <a:ext cx="847943" cy="300082"/>
          </a:xfrm>
          <a:prstGeom prst="rect">
            <a:avLst/>
          </a:prstGeom>
          <a:noFill/>
        </p:spPr>
        <p:txBody>
          <a:bodyPr wrap="square" rtlCol="0">
            <a:spAutoFit/>
          </a:bodyPr>
          <a:lstStyle/>
          <a:p>
            <a:pPr algn="ctr"/>
            <a:r>
              <a:rPr lang="en-US" sz="1350" dirty="0"/>
              <a:t>ET</a:t>
            </a:r>
          </a:p>
        </p:txBody>
      </p:sp>
      <p:sp>
        <p:nvSpPr>
          <p:cNvPr id="28" name="TextBox 27">
            <a:extLst>
              <a:ext uri="{FF2B5EF4-FFF2-40B4-BE49-F238E27FC236}">
                <a16:creationId xmlns:a16="http://schemas.microsoft.com/office/drawing/2014/main" id="{90F8F91E-FFF9-4A0D-991C-4E2352F07C4D}"/>
              </a:ext>
            </a:extLst>
          </p:cNvPr>
          <p:cNvSpPr txBox="1"/>
          <p:nvPr/>
        </p:nvSpPr>
        <p:spPr>
          <a:xfrm>
            <a:off x="7017830" y="5653512"/>
            <a:ext cx="847943" cy="300082"/>
          </a:xfrm>
          <a:prstGeom prst="rect">
            <a:avLst/>
          </a:prstGeom>
          <a:noFill/>
        </p:spPr>
        <p:txBody>
          <a:bodyPr wrap="square" rtlCol="0">
            <a:spAutoFit/>
          </a:bodyPr>
          <a:lstStyle/>
          <a:p>
            <a:pPr algn="ctr"/>
            <a:r>
              <a:rPr lang="en-US" sz="1350" dirty="0"/>
              <a:t>1 PM</a:t>
            </a:r>
          </a:p>
        </p:txBody>
      </p:sp>
      <p:sp>
        <p:nvSpPr>
          <p:cNvPr id="29" name="TextBox 28">
            <a:extLst>
              <a:ext uri="{FF2B5EF4-FFF2-40B4-BE49-F238E27FC236}">
                <a16:creationId xmlns:a16="http://schemas.microsoft.com/office/drawing/2014/main" id="{5A2A3699-A9FE-4F29-93B1-AD5AC12D856D}"/>
              </a:ext>
            </a:extLst>
          </p:cNvPr>
          <p:cNvSpPr txBox="1"/>
          <p:nvPr/>
        </p:nvSpPr>
        <p:spPr>
          <a:xfrm>
            <a:off x="784867" y="5653512"/>
            <a:ext cx="847943" cy="300082"/>
          </a:xfrm>
          <a:prstGeom prst="rect">
            <a:avLst/>
          </a:prstGeom>
          <a:noFill/>
        </p:spPr>
        <p:txBody>
          <a:bodyPr wrap="square" rtlCol="0">
            <a:spAutoFit/>
          </a:bodyPr>
          <a:lstStyle/>
          <a:p>
            <a:pPr algn="ctr"/>
            <a:r>
              <a:rPr lang="en-US" sz="1350" dirty="0"/>
              <a:t>Noon</a:t>
            </a:r>
          </a:p>
        </p:txBody>
      </p:sp>
      <p:cxnSp>
        <p:nvCxnSpPr>
          <p:cNvPr id="34" name="Straight Arrow Connector 33">
            <a:extLst>
              <a:ext uri="{FF2B5EF4-FFF2-40B4-BE49-F238E27FC236}">
                <a16:creationId xmlns:a16="http://schemas.microsoft.com/office/drawing/2014/main" id="{8A9BDE82-2B5A-495E-9F97-8A7F52BBCBA3}"/>
              </a:ext>
            </a:extLst>
          </p:cNvPr>
          <p:cNvCxnSpPr>
            <a:cxnSpLocks/>
          </p:cNvCxnSpPr>
          <p:nvPr/>
        </p:nvCxnSpPr>
        <p:spPr>
          <a:xfrm>
            <a:off x="4572000" y="4016350"/>
            <a:ext cx="0" cy="38426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TextBox 34">
            <a:extLst>
              <a:ext uri="{FF2B5EF4-FFF2-40B4-BE49-F238E27FC236}">
                <a16:creationId xmlns:a16="http://schemas.microsoft.com/office/drawing/2014/main" id="{CA0322B4-CD11-4A8B-B75B-3436447F6109}"/>
              </a:ext>
            </a:extLst>
          </p:cNvPr>
          <p:cNvSpPr txBox="1"/>
          <p:nvPr/>
        </p:nvSpPr>
        <p:spPr>
          <a:xfrm>
            <a:off x="4613917" y="4089777"/>
            <a:ext cx="372218" cy="300082"/>
          </a:xfrm>
          <a:prstGeom prst="rect">
            <a:avLst/>
          </a:prstGeom>
          <a:noFill/>
        </p:spPr>
        <p:txBody>
          <a:bodyPr wrap="none" rtlCol="0">
            <a:spAutoFit/>
          </a:bodyPr>
          <a:lstStyle/>
          <a:p>
            <a:r>
              <a:rPr lang="en-US" sz="1350" dirty="0"/>
              <a:t>L</a:t>
            </a:r>
            <a:r>
              <a:rPr lang="en-US" sz="1350" baseline="-25000" dirty="0"/>
              <a:t>10</a:t>
            </a:r>
          </a:p>
        </p:txBody>
      </p:sp>
      <p:sp>
        <p:nvSpPr>
          <p:cNvPr id="36" name="TextBox 35">
            <a:extLst>
              <a:ext uri="{FF2B5EF4-FFF2-40B4-BE49-F238E27FC236}">
                <a16:creationId xmlns:a16="http://schemas.microsoft.com/office/drawing/2014/main" id="{C4C6FBAF-06E2-49BA-B90E-DFACB49D5158}"/>
              </a:ext>
            </a:extLst>
          </p:cNvPr>
          <p:cNvSpPr txBox="1"/>
          <p:nvPr/>
        </p:nvSpPr>
        <p:spPr>
          <a:xfrm>
            <a:off x="2297575" y="3136870"/>
            <a:ext cx="314510" cy="300082"/>
          </a:xfrm>
          <a:prstGeom prst="rect">
            <a:avLst/>
          </a:prstGeom>
          <a:noFill/>
        </p:spPr>
        <p:txBody>
          <a:bodyPr wrap="none" rtlCol="0">
            <a:spAutoFit/>
          </a:bodyPr>
          <a:lstStyle/>
          <a:p>
            <a:r>
              <a:rPr lang="en-US" sz="1350" dirty="0"/>
              <a:t>L</a:t>
            </a:r>
            <a:r>
              <a:rPr lang="en-US" sz="1350" baseline="-25000" dirty="0"/>
              <a:t>6</a:t>
            </a:r>
          </a:p>
        </p:txBody>
      </p:sp>
      <p:sp>
        <p:nvSpPr>
          <p:cNvPr id="37" name="TextBox 36">
            <a:extLst>
              <a:ext uri="{FF2B5EF4-FFF2-40B4-BE49-F238E27FC236}">
                <a16:creationId xmlns:a16="http://schemas.microsoft.com/office/drawing/2014/main" id="{A8B66DC1-9C25-49C9-B515-40D30740316B}"/>
              </a:ext>
            </a:extLst>
          </p:cNvPr>
          <p:cNvSpPr txBox="1"/>
          <p:nvPr/>
        </p:nvSpPr>
        <p:spPr>
          <a:xfrm>
            <a:off x="4144460" y="3136870"/>
            <a:ext cx="314510" cy="300082"/>
          </a:xfrm>
          <a:prstGeom prst="rect">
            <a:avLst/>
          </a:prstGeom>
          <a:noFill/>
        </p:spPr>
        <p:txBody>
          <a:bodyPr wrap="none" rtlCol="0">
            <a:spAutoFit/>
          </a:bodyPr>
          <a:lstStyle/>
          <a:p>
            <a:r>
              <a:rPr lang="en-US" sz="1350" dirty="0"/>
              <a:t>L</a:t>
            </a:r>
            <a:r>
              <a:rPr lang="en-US" sz="1350" baseline="-25000" dirty="0"/>
              <a:t>7</a:t>
            </a:r>
          </a:p>
        </p:txBody>
      </p:sp>
      <p:sp>
        <p:nvSpPr>
          <p:cNvPr id="38" name="TextBox 37">
            <a:extLst>
              <a:ext uri="{FF2B5EF4-FFF2-40B4-BE49-F238E27FC236}">
                <a16:creationId xmlns:a16="http://schemas.microsoft.com/office/drawing/2014/main" id="{A04232D4-FD18-4BDA-8750-5F334BCB8F5E}"/>
              </a:ext>
            </a:extLst>
          </p:cNvPr>
          <p:cNvSpPr txBox="1"/>
          <p:nvPr/>
        </p:nvSpPr>
        <p:spPr>
          <a:xfrm>
            <a:off x="5991345" y="3109384"/>
            <a:ext cx="314510" cy="300082"/>
          </a:xfrm>
          <a:prstGeom prst="rect">
            <a:avLst/>
          </a:prstGeom>
          <a:noFill/>
        </p:spPr>
        <p:txBody>
          <a:bodyPr wrap="none" rtlCol="0">
            <a:spAutoFit/>
          </a:bodyPr>
          <a:lstStyle/>
          <a:p>
            <a:r>
              <a:rPr lang="en-US" sz="1350" dirty="0"/>
              <a:t>L</a:t>
            </a:r>
            <a:r>
              <a:rPr lang="en-US" sz="1350" baseline="-25000" dirty="0"/>
              <a:t>8</a:t>
            </a:r>
          </a:p>
        </p:txBody>
      </p:sp>
      <p:sp>
        <p:nvSpPr>
          <p:cNvPr id="39" name="TextBox 38">
            <a:extLst>
              <a:ext uri="{FF2B5EF4-FFF2-40B4-BE49-F238E27FC236}">
                <a16:creationId xmlns:a16="http://schemas.microsoft.com/office/drawing/2014/main" id="{6488E409-1897-423F-A8CE-E3589C1DDF9F}"/>
              </a:ext>
            </a:extLst>
          </p:cNvPr>
          <p:cNvSpPr txBox="1"/>
          <p:nvPr/>
        </p:nvSpPr>
        <p:spPr>
          <a:xfrm>
            <a:off x="6963436" y="3605483"/>
            <a:ext cx="314510" cy="300082"/>
          </a:xfrm>
          <a:prstGeom prst="rect">
            <a:avLst/>
          </a:prstGeom>
          <a:noFill/>
        </p:spPr>
        <p:txBody>
          <a:bodyPr wrap="none" rtlCol="0">
            <a:spAutoFit/>
          </a:bodyPr>
          <a:lstStyle/>
          <a:p>
            <a:r>
              <a:rPr lang="en-US" sz="1350" dirty="0"/>
              <a:t>L</a:t>
            </a:r>
            <a:r>
              <a:rPr lang="en-US" sz="1350" baseline="-25000" dirty="0"/>
              <a:t>9</a:t>
            </a:r>
          </a:p>
        </p:txBody>
      </p:sp>
      <p:cxnSp>
        <p:nvCxnSpPr>
          <p:cNvPr id="43" name="Straight Connector 42">
            <a:extLst>
              <a:ext uri="{FF2B5EF4-FFF2-40B4-BE49-F238E27FC236}">
                <a16:creationId xmlns:a16="http://schemas.microsoft.com/office/drawing/2014/main" id="{4F9EF327-1FFE-4C9A-8EDF-B6A41D1E55E5}"/>
              </a:ext>
            </a:extLst>
          </p:cNvPr>
          <p:cNvCxnSpPr>
            <a:stCxn id="19" idx="0"/>
          </p:cNvCxnSpPr>
          <p:nvPr/>
        </p:nvCxnSpPr>
        <p:spPr>
          <a:xfrm flipH="1" flipV="1">
            <a:off x="4323513" y="5021311"/>
            <a:ext cx="1" cy="2155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348633-F04F-42ED-8254-853C129DCAE5}"/>
              </a:ext>
            </a:extLst>
          </p:cNvPr>
          <p:cNvSpPr txBox="1"/>
          <p:nvPr/>
        </p:nvSpPr>
        <p:spPr>
          <a:xfrm>
            <a:off x="4609233" y="3157194"/>
            <a:ext cx="1079013" cy="300082"/>
          </a:xfrm>
          <a:prstGeom prst="rect">
            <a:avLst/>
          </a:prstGeom>
          <a:noFill/>
        </p:spPr>
        <p:txBody>
          <a:bodyPr wrap="none" rtlCol="0">
            <a:spAutoFit/>
          </a:bodyPr>
          <a:lstStyle/>
          <a:p>
            <a:r>
              <a:rPr lang="en-US" sz="1350" dirty="0"/>
              <a:t>Return value</a:t>
            </a:r>
          </a:p>
        </p:txBody>
      </p:sp>
      <p:sp>
        <p:nvSpPr>
          <p:cNvPr id="32" name="TextBox 31">
            <a:extLst>
              <a:ext uri="{FF2B5EF4-FFF2-40B4-BE49-F238E27FC236}">
                <a16:creationId xmlns:a16="http://schemas.microsoft.com/office/drawing/2014/main" id="{1E38A657-E69B-4E88-9FCA-23743907BEFA}"/>
              </a:ext>
            </a:extLst>
          </p:cNvPr>
          <p:cNvSpPr txBox="1"/>
          <p:nvPr/>
        </p:nvSpPr>
        <p:spPr>
          <a:xfrm>
            <a:off x="2762348" y="3136870"/>
            <a:ext cx="1079013" cy="300082"/>
          </a:xfrm>
          <a:prstGeom prst="rect">
            <a:avLst/>
          </a:prstGeom>
          <a:noFill/>
        </p:spPr>
        <p:txBody>
          <a:bodyPr wrap="none" rtlCol="0">
            <a:spAutoFit/>
          </a:bodyPr>
          <a:lstStyle/>
          <a:p>
            <a:r>
              <a:rPr lang="en-US" sz="1350" dirty="0"/>
              <a:t>Return value</a:t>
            </a:r>
          </a:p>
        </p:txBody>
      </p:sp>
      <p:sp>
        <p:nvSpPr>
          <p:cNvPr id="33" name="TextBox 32">
            <a:extLst>
              <a:ext uri="{FF2B5EF4-FFF2-40B4-BE49-F238E27FC236}">
                <a16:creationId xmlns:a16="http://schemas.microsoft.com/office/drawing/2014/main" id="{3CC58BA1-6979-4DA3-82E7-B1681F1991BA}"/>
              </a:ext>
            </a:extLst>
          </p:cNvPr>
          <p:cNvSpPr txBox="1"/>
          <p:nvPr/>
        </p:nvSpPr>
        <p:spPr>
          <a:xfrm>
            <a:off x="6447790" y="3185642"/>
            <a:ext cx="1079013" cy="300082"/>
          </a:xfrm>
          <a:prstGeom prst="rect">
            <a:avLst/>
          </a:prstGeom>
          <a:noFill/>
        </p:spPr>
        <p:txBody>
          <a:bodyPr wrap="none" rtlCol="0">
            <a:spAutoFit/>
          </a:bodyPr>
          <a:lstStyle/>
          <a:p>
            <a:r>
              <a:rPr lang="en-US" sz="1350" dirty="0"/>
              <a:t>Return value</a:t>
            </a:r>
          </a:p>
        </p:txBody>
      </p:sp>
      <p:sp>
        <p:nvSpPr>
          <p:cNvPr id="40" name="TextBox 39">
            <a:extLst>
              <a:ext uri="{FF2B5EF4-FFF2-40B4-BE49-F238E27FC236}">
                <a16:creationId xmlns:a16="http://schemas.microsoft.com/office/drawing/2014/main" id="{69B843CD-C155-4BC5-A95E-0727E52124F8}"/>
              </a:ext>
            </a:extLst>
          </p:cNvPr>
          <p:cNvSpPr txBox="1"/>
          <p:nvPr/>
        </p:nvSpPr>
        <p:spPr>
          <a:xfrm>
            <a:off x="4849558" y="4098757"/>
            <a:ext cx="1386790" cy="300082"/>
          </a:xfrm>
          <a:prstGeom prst="rect">
            <a:avLst/>
          </a:prstGeom>
          <a:noFill/>
        </p:spPr>
        <p:txBody>
          <a:bodyPr wrap="none" rtlCol="0">
            <a:spAutoFit/>
          </a:bodyPr>
          <a:lstStyle/>
          <a:p>
            <a:r>
              <a:rPr lang="en-US" sz="1350" dirty="0"/>
              <a:t>Return AET value</a:t>
            </a:r>
          </a:p>
        </p:txBody>
      </p:sp>
      <p:sp>
        <p:nvSpPr>
          <p:cNvPr id="12" name="TextBox 11">
            <a:extLst>
              <a:ext uri="{FF2B5EF4-FFF2-40B4-BE49-F238E27FC236}">
                <a16:creationId xmlns:a16="http://schemas.microsoft.com/office/drawing/2014/main" id="{E325CADE-551E-4F2C-B41E-76F7B6F8462B}"/>
              </a:ext>
            </a:extLst>
          </p:cNvPr>
          <p:cNvSpPr txBox="1"/>
          <p:nvPr/>
        </p:nvSpPr>
        <p:spPr>
          <a:xfrm>
            <a:off x="7161155" y="3670987"/>
            <a:ext cx="1292726" cy="300082"/>
          </a:xfrm>
          <a:prstGeom prst="rect">
            <a:avLst/>
          </a:prstGeom>
          <a:noFill/>
        </p:spPr>
        <p:txBody>
          <a:bodyPr wrap="none" rtlCol="0">
            <a:spAutoFit/>
          </a:bodyPr>
          <a:lstStyle/>
          <a:p>
            <a:r>
              <a:rPr lang="en-US" sz="1350" dirty="0"/>
              <a:t>Processing time</a:t>
            </a:r>
          </a:p>
        </p:txBody>
      </p:sp>
    </p:spTree>
    <p:extLst>
      <p:ext uri="{BB962C8B-B14F-4D97-AF65-F5344CB8AC3E}">
        <p14:creationId xmlns:p14="http://schemas.microsoft.com/office/powerpoint/2010/main" val="2373568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786C-7F08-48CB-8C70-9773354E9E44}"/>
              </a:ext>
            </a:extLst>
          </p:cNvPr>
          <p:cNvSpPr>
            <a:spLocks noGrp="1"/>
          </p:cNvSpPr>
          <p:nvPr>
            <p:ph type="title"/>
          </p:nvPr>
        </p:nvSpPr>
        <p:spPr/>
        <p:txBody>
          <a:bodyPr/>
          <a:lstStyle/>
          <a:p>
            <a:r>
              <a:rPr lang="en-US" dirty="0"/>
              <a:t>Figure 5b</a:t>
            </a:r>
          </a:p>
        </p:txBody>
      </p:sp>
      <p:sp>
        <p:nvSpPr>
          <p:cNvPr id="3" name="Rectangle 2">
            <a:extLst>
              <a:ext uri="{FF2B5EF4-FFF2-40B4-BE49-F238E27FC236}">
                <a16:creationId xmlns:a16="http://schemas.microsoft.com/office/drawing/2014/main" id="{8A460874-B635-4C9E-A790-C5390B5AB430}"/>
              </a:ext>
            </a:extLst>
          </p:cNvPr>
          <p:cNvSpPr/>
          <p:nvPr/>
        </p:nvSpPr>
        <p:spPr>
          <a:xfrm>
            <a:off x="2297575" y="3471617"/>
            <a:ext cx="4548851" cy="544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Timestamping Authority (</a:t>
            </a:r>
            <a:r>
              <a:rPr lang="en-US" sz="1350" dirty="0" err="1"/>
              <a:t>TsA</a:t>
            </a:r>
            <a:r>
              <a:rPr lang="en-US" sz="1350" dirty="0"/>
              <a:t>)</a:t>
            </a:r>
          </a:p>
        </p:txBody>
      </p:sp>
      <p:sp>
        <p:nvSpPr>
          <p:cNvPr id="4" name="Isosceles Triangle 3">
            <a:extLst>
              <a:ext uri="{FF2B5EF4-FFF2-40B4-BE49-F238E27FC236}">
                <a16:creationId xmlns:a16="http://schemas.microsoft.com/office/drawing/2014/main" id="{51DDF44C-035B-417A-9A36-EA5D7C814678}"/>
              </a:ext>
            </a:extLst>
          </p:cNvPr>
          <p:cNvSpPr/>
          <p:nvPr/>
        </p:nvSpPr>
        <p:spPr>
          <a:xfrm>
            <a:off x="2297575" y="2350210"/>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1</a:t>
            </a:r>
          </a:p>
        </p:txBody>
      </p:sp>
      <p:sp>
        <p:nvSpPr>
          <p:cNvPr id="5" name="Isosceles Triangle 4">
            <a:extLst>
              <a:ext uri="{FF2B5EF4-FFF2-40B4-BE49-F238E27FC236}">
                <a16:creationId xmlns:a16="http://schemas.microsoft.com/office/drawing/2014/main" id="{1DD78AB7-FFF1-4F8B-855B-FBAF96188A80}"/>
              </a:ext>
            </a:extLst>
          </p:cNvPr>
          <p:cNvSpPr/>
          <p:nvPr/>
        </p:nvSpPr>
        <p:spPr>
          <a:xfrm>
            <a:off x="4144460" y="2350210"/>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2</a:t>
            </a:r>
            <a:endParaRPr lang="en-US" sz="1350" dirty="0"/>
          </a:p>
        </p:txBody>
      </p:sp>
      <p:sp>
        <p:nvSpPr>
          <p:cNvPr id="6" name="Isosceles Triangle 5">
            <a:extLst>
              <a:ext uri="{FF2B5EF4-FFF2-40B4-BE49-F238E27FC236}">
                <a16:creationId xmlns:a16="http://schemas.microsoft.com/office/drawing/2014/main" id="{578A975D-DBDC-4139-AAFB-6DAAF78BC665}"/>
              </a:ext>
            </a:extLst>
          </p:cNvPr>
          <p:cNvSpPr/>
          <p:nvPr/>
        </p:nvSpPr>
        <p:spPr>
          <a:xfrm>
            <a:off x="5991346" y="2350210"/>
            <a:ext cx="855080" cy="7371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a:t>
            </a:r>
            <a:r>
              <a:rPr lang="en-US" sz="1350" baseline="-25000" dirty="0"/>
              <a:t>3</a:t>
            </a:r>
            <a:endParaRPr lang="en-US" sz="1350" dirty="0"/>
          </a:p>
        </p:txBody>
      </p:sp>
      <p:cxnSp>
        <p:nvCxnSpPr>
          <p:cNvPr id="7" name="Straight Arrow Connector 6">
            <a:extLst>
              <a:ext uri="{FF2B5EF4-FFF2-40B4-BE49-F238E27FC236}">
                <a16:creationId xmlns:a16="http://schemas.microsoft.com/office/drawing/2014/main" id="{98FEBC9D-27BC-45F2-A775-531AD9E70D74}"/>
              </a:ext>
            </a:extLst>
          </p:cNvPr>
          <p:cNvCxnSpPr>
            <a:cxnSpLocks/>
            <a:stCxn id="4" idx="3"/>
          </p:cNvCxnSpPr>
          <p:nvPr/>
        </p:nvCxnSpPr>
        <p:spPr>
          <a:xfrm>
            <a:off x="2725115" y="3087348"/>
            <a:ext cx="0" cy="38426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5F0893C5-A61A-47AF-BAE3-0EDF7166382D}"/>
              </a:ext>
            </a:extLst>
          </p:cNvPr>
          <p:cNvCxnSpPr>
            <a:cxnSpLocks/>
            <a:stCxn id="5" idx="3"/>
            <a:endCxn id="3" idx="0"/>
          </p:cNvCxnSpPr>
          <p:nvPr/>
        </p:nvCxnSpPr>
        <p:spPr>
          <a:xfrm>
            <a:off x="4572000" y="3087348"/>
            <a:ext cx="0" cy="38426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D8EBC63E-DAAD-4202-AAB0-2DC195A202C0}"/>
              </a:ext>
            </a:extLst>
          </p:cNvPr>
          <p:cNvCxnSpPr>
            <a:cxnSpLocks/>
            <a:stCxn id="6" idx="3"/>
          </p:cNvCxnSpPr>
          <p:nvPr/>
        </p:nvCxnSpPr>
        <p:spPr>
          <a:xfrm>
            <a:off x="6418886" y="3087348"/>
            <a:ext cx="0" cy="38426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Rectangle 9">
            <a:extLst>
              <a:ext uri="{FF2B5EF4-FFF2-40B4-BE49-F238E27FC236}">
                <a16:creationId xmlns:a16="http://schemas.microsoft.com/office/drawing/2014/main" id="{D63BD0E5-30FD-48B3-936C-B7C6F1E735DB}"/>
              </a:ext>
            </a:extLst>
          </p:cNvPr>
          <p:cNvSpPr/>
          <p:nvPr/>
        </p:nvSpPr>
        <p:spPr>
          <a:xfrm>
            <a:off x="3888370" y="4400619"/>
            <a:ext cx="1367260" cy="62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Event X</a:t>
            </a:r>
          </a:p>
        </p:txBody>
      </p:sp>
      <p:cxnSp>
        <p:nvCxnSpPr>
          <p:cNvPr id="17" name="Straight Arrow Connector 16">
            <a:extLst>
              <a:ext uri="{FF2B5EF4-FFF2-40B4-BE49-F238E27FC236}">
                <a16:creationId xmlns:a16="http://schemas.microsoft.com/office/drawing/2014/main" id="{C4693383-D0DB-4619-85CA-CB79AA283809}"/>
              </a:ext>
            </a:extLst>
          </p:cNvPr>
          <p:cNvCxnSpPr/>
          <p:nvPr/>
        </p:nvCxnSpPr>
        <p:spPr>
          <a:xfrm>
            <a:off x="894152" y="5445165"/>
            <a:ext cx="69274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ED90F9F-1463-4DDC-8641-52722C1792F4}"/>
              </a:ext>
            </a:extLst>
          </p:cNvPr>
          <p:cNvSpPr/>
          <p:nvPr/>
        </p:nvSpPr>
        <p:spPr>
          <a:xfrm>
            <a:off x="1004835"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DD9958C8-CC4D-4EC4-B91A-F1C6CDC085D5}"/>
              </a:ext>
            </a:extLst>
          </p:cNvPr>
          <p:cNvSpPr/>
          <p:nvPr/>
        </p:nvSpPr>
        <p:spPr>
          <a:xfrm>
            <a:off x="4119510" y="5236819"/>
            <a:ext cx="408008" cy="40800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ABAD3C32-05C2-41E2-8DFF-46B7110F9062}"/>
              </a:ext>
            </a:extLst>
          </p:cNvPr>
          <p:cNvSpPr/>
          <p:nvPr/>
        </p:nvSpPr>
        <p:spPr>
          <a:xfrm>
            <a:off x="1783504"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94096C88-417C-48B1-8595-EECD3E414557}"/>
              </a:ext>
            </a:extLst>
          </p:cNvPr>
          <p:cNvSpPr/>
          <p:nvPr/>
        </p:nvSpPr>
        <p:spPr>
          <a:xfrm>
            <a:off x="6455516"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B7548D78-290E-47F4-99E7-ECAC4129763D}"/>
              </a:ext>
            </a:extLst>
          </p:cNvPr>
          <p:cNvSpPr/>
          <p:nvPr/>
        </p:nvSpPr>
        <p:spPr>
          <a:xfrm>
            <a:off x="2562172"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81C932B4-3523-46A6-8903-8BF591D70EF3}"/>
              </a:ext>
            </a:extLst>
          </p:cNvPr>
          <p:cNvSpPr/>
          <p:nvPr/>
        </p:nvSpPr>
        <p:spPr>
          <a:xfrm>
            <a:off x="3340841"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0D004458-8D34-4F19-B133-A8FC16D1DA77}"/>
              </a:ext>
            </a:extLst>
          </p:cNvPr>
          <p:cNvSpPr/>
          <p:nvPr/>
        </p:nvSpPr>
        <p:spPr>
          <a:xfrm>
            <a:off x="4898179" y="5236819"/>
            <a:ext cx="408008" cy="408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961A76"/>
              </a:solidFill>
              <a:highlight>
                <a:srgbClr val="FF00FF"/>
              </a:highlight>
            </a:endParaRPr>
          </a:p>
        </p:txBody>
      </p:sp>
      <p:sp>
        <p:nvSpPr>
          <p:cNvPr id="25" name="Oval 24">
            <a:extLst>
              <a:ext uri="{FF2B5EF4-FFF2-40B4-BE49-F238E27FC236}">
                <a16:creationId xmlns:a16="http://schemas.microsoft.com/office/drawing/2014/main" id="{4A179305-19E8-4F9E-92F8-AD2672473DAF}"/>
              </a:ext>
            </a:extLst>
          </p:cNvPr>
          <p:cNvSpPr/>
          <p:nvPr/>
        </p:nvSpPr>
        <p:spPr>
          <a:xfrm>
            <a:off x="5676847"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FF5B5274-97F6-4E8E-B994-6CA5271ED2D3}"/>
              </a:ext>
            </a:extLst>
          </p:cNvPr>
          <p:cNvSpPr/>
          <p:nvPr/>
        </p:nvSpPr>
        <p:spPr>
          <a:xfrm>
            <a:off x="7234183" y="5236819"/>
            <a:ext cx="408008" cy="408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F2786E1A-4B93-45B7-8857-ECF96B1E3806}"/>
              </a:ext>
            </a:extLst>
          </p:cNvPr>
          <p:cNvSpPr txBox="1"/>
          <p:nvPr/>
        </p:nvSpPr>
        <p:spPr>
          <a:xfrm>
            <a:off x="3901348" y="5653512"/>
            <a:ext cx="847943" cy="300082"/>
          </a:xfrm>
          <a:prstGeom prst="rect">
            <a:avLst/>
          </a:prstGeom>
          <a:noFill/>
        </p:spPr>
        <p:txBody>
          <a:bodyPr wrap="square" rtlCol="0">
            <a:spAutoFit/>
          </a:bodyPr>
          <a:lstStyle/>
          <a:p>
            <a:pPr algn="ctr"/>
            <a:r>
              <a:rPr lang="en-US" sz="1350" dirty="0"/>
              <a:t>ET</a:t>
            </a:r>
          </a:p>
        </p:txBody>
      </p:sp>
      <p:sp>
        <p:nvSpPr>
          <p:cNvPr id="28" name="TextBox 27">
            <a:extLst>
              <a:ext uri="{FF2B5EF4-FFF2-40B4-BE49-F238E27FC236}">
                <a16:creationId xmlns:a16="http://schemas.microsoft.com/office/drawing/2014/main" id="{90F8F91E-FFF9-4A0D-991C-4E2352F07C4D}"/>
              </a:ext>
            </a:extLst>
          </p:cNvPr>
          <p:cNvSpPr txBox="1"/>
          <p:nvPr/>
        </p:nvSpPr>
        <p:spPr>
          <a:xfrm>
            <a:off x="7017830" y="5653512"/>
            <a:ext cx="847943" cy="300082"/>
          </a:xfrm>
          <a:prstGeom prst="rect">
            <a:avLst/>
          </a:prstGeom>
          <a:noFill/>
        </p:spPr>
        <p:txBody>
          <a:bodyPr wrap="square" rtlCol="0">
            <a:spAutoFit/>
          </a:bodyPr>
          <a:lstStyle/>
          <a:p>
            <a:pPr algn="ctr"/>
            <a:r>
              <a:rPr lang="en-US" sz="1350" dirty="0"/>
              <a:t>1 PM</a:t>
            </a:r>
          </a:p>
        </p:txBody>
      </p:sp>
      <p:sp>
        <p:nvSpPr>
          <p:cNvPr id="29" name="TextBox 28">
            <a:extLst>
              <a:ext uri="{FF2B5EF4-FFF2-40B4-BE49-F238E27FC236}">
                <a16:creationId xmlns:a16="http://schemas.microsoft.com/office/drawing/2014/main" id="{5A2A3699-A9FE-4F29-93B1-AD5AC12D856D}"/>
              </a:ext>
            </a:extLst>
          </p:cNvPr>
          <p:cNvSpPr txBox="1"/>
          <p:nvPr/>
        </p:nvSpPr>
        <p:spPr>
          <a:xfrm>
            <a:off x="784867" y="5653512"/>
            <a:ext cx="847943" cy="300082"/>
          </a:xfrm>
          <a:prstGeom prst="rect">
            <a:avLst/>
          </a:prstGeom>
          <a:noFill/>
        </p:spPr>
        <p:txBody>
          <a:bodyPr wrap="square" rtlCol="0">
            <a:spAutoFit/>
          </a:bodyPr>
          <a:lstStyle/>
          <a:p>
            <a:pPr algn="ctr"/>
            <a:r>
              <a:rPr lang="en-US" sz="1350" dirty="0"/>
              <a:t>Noon</a:t>
            </a:r>
          </a:p>
        </p:txBody>
      </p:sp>
      <p:cxnSp>
        <p:nvCxnSpPr>
          <p:cNvPr id="34" name="Straight Arrow Connector 33">
            <a:extLst>
              <a:ext uri="{FF2B5EF4-FFF2-40B4-BE49-F238E27FC236}">
                <a16:creationId xmlns:a16="http://schemas.microsoft.com/office/drawing/2014/main" id="{8A9BDE82-2B5A-495E-9F97-8A7F52BBCBA3}"/>
              </a:ext>
            </a:extLst>
          </p:cNvPr>
          <p:cNvCxnSpPr>
            <a:cxnSpLocks/>
          </p:cNvCxnSpPr>
          <p:nvPr/>
        </p:nvCxnSpPr>
        <p:spPr>
          <a:xfrm>
            <a:off x="4572000" y="4016350"/>
            <a:ext cx="0" cy="384269"/>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TextBox 34">
            <a:extLst>
              <a:ext uri="{FF2B5EF4-FFF2-40B4-BE49-F238E27FC236}">
                <a16:creationId xmlns:a16="http://schemas.microsoft.com/office/drawing/2014/main" id="{CA0322B4-CD11-4A8B-B75B-3436447F6109}"/>
              </a:ext>
            </a:extLst>
          </p:cNvPr>
          <p:cNvSpPr txBox="1"/>
          <p:nvPr/>
        </p:nvSpPr>
        <p:spPr>
          <a:xfrm>
            <a:off x="4613917" y="4089777"/>
            <a:ext cx="372218" cy="300082"/>
          </a:xfrm>
          <a:prstGeom prst="rect">
            <a:avLst/>
          </a:prstGeom>
          <a:noFill/>
        </p:spPr>
        <p:txBody>
          <a:bodyPr wrap="none" rtlCol="0">
            <a:spAutoFit/>
          </a:bodyPr>
          <a:lstStyle/>
          <a:p>
            <a:r>
              <a:rPr lang="en-US" sz="1350" dirty="0"/>
              <a:t>L</a:t>
            </a:r>
            <a:r>
              <a:rPr lang="en-US" sz="1350" baseline="-25000" dirty="0"/>
              <a:t>10</a:t>
            </a:r>
          </a:p>
        </p:txBody>
      </p:sp>
      <p:sp>
        <p:nvSpPr>
          <p:cNvPr id="36" name="TextBox 35">
            <a:extLst>
              <a:ext uri="{FF2B5EF4-FFF2-40B4-BE49-F238E27FC236}">
                <a16:creationId xmlns:a16="http://schemas.microsoft.com/office/drawing/2014/main" id="{C4C6FBAF-06E2-49BA-B90E-DFACB49D5158}"/>
              </a:ext>
            </a:extLst>
          </p:cNvPr>
          <p:cNvSpPr txBox="1"/>
          <p:nvPr/>
        </p:nvSpPr>
        <p:spPr>
          <a:xfrm>
            <a:off x="2297575" y="3136870"/>
            <a:ext cx="314510" cy="300082"/>
          </a:xfrm>
          <a:prstGeom prst="rect">
            <a:avLst/>
          </a:prstGeom>
          <a:noFill/>
        </p:spPr>
        <p:txBody>
          <a:bodyPr wrap="none" rtlCol="0">
            <a:spAutoFit/>
          </a:bodyPr>
          <a:lstStyle/>
          <a:p>
            <a:r>
              <a:rPr lang="en-US" sz="1350" dirty="0"/>
              <a:t>L</a:t>
            </a:r>
            <a:r>
              <a:rPr lang="en-US" sz="1350" baseline="-25000" dirty="0"/>
              <a:t>6</a:t>
            </a:r>
          </a:p>
        </p:txBody>
      </p:sp>
      <p:sp>
        <p:nvSpPr>
          <p:cNvPr id="37" name="TextBox 36">
            <a:extLst>
              <a:ext uri="{FF2B5EF4-FFF2-40B4-BE49-F238E27FC236}">
                <a16:creationId xmlns:a16="http://schemas.microsoft.com/office/drawing/2014/main" id="{A8B66DC1-9C25-49C9-B515-40D30740316B}"/>
              </a:ext>
            </a:extLst>
          </p:cNvPr>
          <p:cNvSpPr txBox="1"/>
          <p:nvPr/>
        </p:nvSpPr>
        <p:spPr>
          <a:xfrm>
            <a:off x="4144460" y="3136870"/>
            <a:ext cx="314510" cy="300082"/>
          </a:xfrm>
          <a:prstGeom prst="rect">
            <a:avLst/>
          </a:prstGeom>
          <a:noFill/>
        </p:spPr>
        <p:txBody>
          <a:bodyPr wrap="none" rtlCol="0">
            <a:spAutoFit/>
          </a:bodyPr>
          <a:lstStyle/>
          <a:p>
            <a:r>
              <a:rPr lang="en-US" sz="1350" dirty="0"/>
              <a:t>L</a:t>
            </a:r>
            <a:r>
              <a:rPr lang="en-US" sz="1350" baseline="-25000" dirty="0"/>
              <a:t>7</a:t>
            </a:r>
          </a:p>
        </p:txBody>
      </p:sp>
      <p:sp>
        <p:nvSpPr>
          <p:cNvPr id="38" name="TextBox 37">
            <a:extLst>
              <a:ext uri="{FF2B5EF4-FFF2-40B4-BE49-F238E27FC236}">
                <a16:creationId xmlns:a16="http://schemas.microsoft.com/office/drawing/2014/main" id="{A04232D4-FD18-4BDA-8750-5F334BCB8F5E}"/>
              </a:ext>
            </a:extLst>
          </p:cNvPr>
          <p:cNvSpPr txBox="1"/>
          <p:nvPr/>
        </p:nvSpPr>
        <p:spPr>
          <a:xfrm>
            <a:off x="5991345" y="3109384"/>
            <a:ext cx="314510" cy="300082"/>
          </a:xfrm>
          <a:prstGeom prst="rect">
            <a:avLst/>
          </a:prstGeom>
          <a:noFill/>
        </p:spPr>
        <p:txBody>
          <a:bodyPr wrap="none" rtlCol="0">
            <a:spAutoFit/>
          </a:bodyPr>
          <a:lstStyle/>
          <a:p>
            <a:r>
              <a:rPr lang="en-US" sz="1350" dirty="0"/>
              <a:t>L</a:t>
            </a:r>
            <a:r>
              <a:rPr lang="en-US" sz="1350" baseline="-25000" dirty="0"/>
              <a:t>8</a:t>
            </a:r>
          </a:p>
        </p:txBody>
      </p:sp>
      <p:sp>
        <p:nvSpPr>
          <p:cNvPr id="39" name="TextBox 38">
            <a:extLst>
              <a:ext uri="{FF2B5EF4-FFF2-40B4-BE49-F238E27FC236}">
                <a16:creationId xmlns:a16="http://schemas.microsoft.com/office/drawing/2014/main" id="{6488E409-1897-423F-A8CE-E3589C1DDF9F}"/>
              </a:ext>
            </a:extLst>
          </p:cNvPr>
          <p:cNvSpPr txBox="1"/>
          <p:nvPr/>
        </p:nvSpPr>
        <p:spPr>
          <a:xfrm>
            <a:off x="6963436" y="3605483"/>
            <a:ext cx="314510" cy="300082"/>
          </a:xfrm>
          <a:prstGeom prst="rect">
            <a:avLst/>
          </a:prstGeom>
          <a:noFill/>
        </p:spPr>
        <p:txBody>
          <a:bodyPr wrap="none" rtlCol="0">
            <a:spAutoFit/>
          </a:bodyPr>
          <a:lstStyle/>
          <a:p>
            <a:r>
              <a:rPr lang="en-US" sz="1350" dirty="0"/>
              <a:t>L</a:t>
            </a:r>
            <a:r>
              <a:rPr lang="en-US" sz="1350" baseline="-25000" dirty="0"/>
              <a:t>9</a:t>
            </a:r>
          </a:p>
        </p:txBody>
      </p:sp>
      <p:cxnSp>
        <p:nvCxnSpPr>
          <p:cNvPr id="43" name="Straight Connector 42">
            <a:extLst>
              <a:ext uri="{FF2B5EF4-FFF2-40B4-BE49-F238E27FC236}">
                <a16:creationId xmlns:a16="http://schemas.microsoft.com/office/drawing/2014/main" id="{4F9EF327-1FFE-4C9A-8EDF-B6A41D1E55E5}"/>
              </a:ext>
            </a:extLst>
          </p:cNvPr>
          <p:cNvCxnSpPr>
            <a:stCxn id="19" idx="0"/>
          </p:cNvCxnSpPr>
          <p:nvPr/>
        </p:nvCxnSpPr>
        <p:spPr>
          <a:xfrm flipH="1" flipV="1">
            <a:off x="4323513" y="5021311"/>
            <a:ext cx="1" cy="2155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348633-F04F-42ED-8254-853C129DCAE5}"/>
              </a:ext>
            </a:extLst>
          </p:cNvPr>
          <p:cNvSpPr txBox="1"/>
          <p:nvPr/>
        </p:nvSpPr>
        <p:spPr>
          <a:xfrm>
            <a:off x="4609233" y="3157194"/>
            <a:ext cx="1079013" cy="300082"/>
          </a:xfrm>
          <a:prstGeom prst="rect">
            <a:avLst/>
          </a:prstGeom>
          <a:noFill/>
        </p:spPr>
        <p:txBody>
          <a:bodyPr wrap="none" rtlCol="0">
            <a:spAutoFit/>
          </a:bodyPr>
          <a:lstStyle/>
          <a:p>
            <a:r>
              <a:rPr lang="en-US" sz="1350" dirty="0"/>
              <a:t>Return value</a:t>
            </a:r>
          </a:p>
        </p:txBody>
      </p:sp>
      <p:sp>
        <p:nvSpPr>
          <p:cNvPr id="32" name="TextBox 31">
            <a:extLst>
              <a:ext uri="{FF2B5EF4-FFF2-40B4-BE49-F238E27FC236}">
                <a16:creationId xmlns:a16="http://schemas.microsoft.com/office/drawing/2014/main" id="{1E38A657-E69B-4E88-9FCA-23743907BEFA}"/>
              </a:ext>
            </a:extLst>
          </p:cNvPr>
          <p:cNvSpPr txBox="1"/>
          <p:nvPr/>
        </p:nvSpPr>
        <p:spPr>
          <a:xfrm>
            <a:off x="2762348" y="3136870"/>
            <a:ext cx="1079013" cy="300082"/>
          </a:xfrm>
          <a:prstGeom prst="rect">
            <a:avLst/>
          </a:prstGeom>
          <a:noFill/>
        </p:spPr>
        <p:txBody>
          <a:bodyPr wrap="none" rtlCol="0">
            <a:spAutoFit/>
          </a:bodyPr>
          <a:lstStyle/>
          <a:p>
            <a:r>
              <a:rPr lang="en-US" sz="1350" dirty="0"/>
              <a:t>Return value</a:t>
            </a:r>
          </a:p>
        </p:txBody>
      </p:sp>
      <p:sp>
        <p:nvSpPr>
          <p:cNvPr id="33" name="TextBox 32">
            <a:extLst>
              <a:ext uri="{FF2B5EF4-FFF2-40B4-BE49-F238E27FC236}">
                <a16:creationId xmlns:a16="http://schemas.microsoft.com/office/drawing/2014/main" id="{3CC58BA1-6979-4DA3-82E7-B1681F1991BA}"/>
              </a:ext>
            </a:extLst>
          </p:cNvPr>
          <p:cNvSpPr txBox="1"/>
          <p:nvPr/>
        </p:nvSpPr>
        <p:spPr>
          <a:xfrm>
            <a:off x="6447790" y="3185642"/>
            <a:ext cx="1079013" cy="300082"/>
          </a:xfrm>
          <a:prstGeom prst="rect">
            <a:avLst/>
          </a:prstGeom>
          <a:noFill/>
        </p:spPr>
        <p:txBody>
          <a:bodyPr wrap="none" rtlCol="0">
            <a:spAutoFit/>
          </a:bodyPr>
          <a:lstStyle/>
          <a:p>
            <a:r>
              <a:rPr lang="en-US" sz="1350" dirty="0"/>
              <a:t>Return value</a:t>
            </a:r>
          </a:p>
        </p:txBody>
      </p:sp>
      <p:sp>
        <p:nvSpPr>
          <p:cNvPr id="40" name="TextBox 39">
            <a:extLst>
              <a:ext uri="{FF2B5EF4-FFF2-40B4-BE49-F238E27FC236}">
                <a16:creationId xmlns:a16="http://schemas.microsoft.com/office/drawing/2014/main" id="{69B843CD-C155-4BC5-A95E-0727E52124F8}"/>
              </a:ext>
            </a:extLst>
          </p:cNvPr>
          <p:cNvSpPr txBox="1"/>
          <p:nvPr/>
        </p:nvSpPr>
        <p:spPr>
          <a:xfrm>
            <a:off x="4849558" y="4098757"/>
            <a:ext cx="1386790" cy="300082"/>
          </a:xfrm>
          <a:prstGeom prst="rect">
            <a:avLst/>
          </a:prstGeom>
          <a:noFill/>
        </p:spPr>
        <p:txBody>
          <a:bodyPr wrap="none" rtlCol="0">
            <a:spAutoFit/>
          </a:bodyPr>
          <a:lstStyle/>
          <a:p>
            <a:r>
              <a:rPr lang="en-US" sz="1350" dirty="0"/>
              <a:t>Return AET value</a:t>
            </a:r>
          </a:p>
        </p:txBody>
      </p:sp>
      <p:sp>
        <p:nvSpPr>
          <p:cNvPr id="12" name="TextBox 11">
            <a:extLst>
              <a:ext uri="{FF2B5EF4-FFF2-40B4-BE49-F238E27FC236}">
                <a16:creationId xmlns:a16="http://schemas.microsoft.com/office/drawing/2014/main" id="{E325CADE-551E-4F2C-B41E-76F7B6F8462B}"/>
              </a:ext>
            </a:extLst>
          </p:cNvPr>
          <p:cNvSpPr txBox="1"/>
          <p:nvPr/>
        </p:nvSpPr>
        <p:spPr>
          <a:xfrm>
            <a:off x="7161155" y="3670987"/>
            <a:ext cx="1292726" cy="300082"/>
          </a:xfrm>
          <a:prstGeom prst="rect">
            <a:avLst/>
          </a:prstGeom>
          <a:noFill/>
        </p:spPr>
        <p:txBody>
          <a:bodyPr wrap="none" rtlCol="0">
            <a:spAutoFit/>
          </a:bodyPr>
          <a:lstStyle/>
          <a:p>
            <a:r>
              <a:rPr lang="en-US" sz="1350" dirty="0"/>
              <a:t>Processing time</a:t>
            </a:r>
          </a:p>
        </p:txBody>
      </p:sp>
      <p:cxnSp>
        <p:nvCxnSpPr>
          <p:cNvPr id="41" name="Straight Connector 40">
            <a:extLst>
              <a:ext uri="{FF2B5EF4-FFF2-40B4-BE49-F238E27FC236}">
                <a16:creationId xmlns:a16="http://schemas.microsoft.com/office/drawing/2014/main" id="{CC33CD90-DD73-4C9A-B171-B8936AD168EB}"/>
              </a:ext>
            </a:extLst>
          </p:cNvPr>
          <p:cNvCxnSpPr/>
          <p:nvPr/>
        </p:nvCxnSpPr>
        <p:spPr>
          <a:xfrm flipH="1" flipV="1">
            <a:off x="5100234" y="5026505"/>
            <a:ext cx="1" cy="2155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609E88C-11E6-4C19-9515-A8D1210BDEED}"/>
              </a:ext>
            </a:extLst>
          </p:cNvPr>
          <p:cNvSpPr txBox="1"/>
          <p:nvPr/>
        </p:nvSpPr>
        <p:spPr>
          <a:xfrm>
            <a:off x="4678069" y="5674293"/>
            <a:ext cx="847943" cy="300082"/>
          </a:xfrm>
          <a:prstGeom prst="rect">
            <a:avLst/>
          </a:prstGeom>
          <a:noFill/>
        </p:spPr>
        <p:txBody>
          <a:bodyPr wrap="square" rtlCol="0">
            <a:spAutoFit/>
          </a:bodyPr>
          <a:lstStyle/>
          <a:p>
            <a:pPr algn="ctr"/>
            <a:r>
              <a:rPr lang="en-US" sz="1350" dirty="0"/>
              <a:t>AET</a:t>
            </a:r>
          </a:p>
        </p:txBody>
      </p:sp>
    </p:spTree>
    <p:extLst>
      <p:ext uri="{BB962C8B-B14F-4D97-AF65-F5344CB8AC3E}">
        <p14:creationId xmlns:p14="http://schemas.microsoft.com/office/powerpoint/2010/main" val="3024256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Google Shape;298;p16"/>
          <p:cNvSpPr txBox="1">
            <a:spLocks noGrp="1"/>
          </p:cNvSpPr>
          <p:nvPr>
            <p:ph type="title"/>
          </p:nvPr>
        </p:nvSpPr>
        <p:spPr>
          <a:xfrm>
            <a:off x="1303800" y="1455825"/>
            <a:ext cx="7030500" cy="999300"/>
          </a:xfrm>
          <a:prstGeom prst="rect">
            <a:avLst/>
          </a:prstGeom>
        </p:spPr>
        <p:txBody>
          <a:bodyPr spcFirstLastPara="1" vert="horz" wrap="square" lIns="91425" tIns="91425" rIns="91425" bIns="91425" rtlCol="0" anchor="t" anchorCtr="0">
            <a:noAutofit/>
          </a:bodyPr>
          <a:lstStyle/>
          <a:p>
            <a:pPr algn="l"/>
            <a:r>
              <a:rPr lang="en"/>
              <a:t>Network Time Protocol (NTP)</a:t>
            </a:r>
            <a:endParaRPr/>
          </a:p>
        </p:txBody>
      </p:sp>
      <p:pic>
        <p:nvPicPr>
          <p:cNvPr id="299" name="Google Shape;299;p16"/>
          <p:cNvPicPr preferRelativeResize="0"/>
          <p:nvPr/>
        </p:nvPicPr>
        <p:blipFill>
          <a:blip r:embed="rId3">
            <a:alphaModFix/>
          </a:blip>
          <a:stretch>
            <a:fillRect/>
          </a:stretch>
        </p:blipFill>
        <p:spPr>
          <a:xfrm>
            <a:off x="2576300" y="2178676"/>
            <a:ext cx="3991400" cy="35667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309"/>
        <p:cNvGrpSpPr/>
        <p:nvPr/>
      </p:nvGrpSpPr>
      <p:grpSpPr>
        <a:xfrm>
          <a:off x="0" y="0"/>
          <a:ext cx="0" cy="0"/>
          <a:chOff x="0" y="0"/>
          <a:chExt cx="0" cy="0"/>
        </a:xfrm>
      </p:grpSpPr>
      <p:sp>
        <p:nvSpPr>
          <p:cNvPr id="310" name="Google Shape;310;p18"/>
          <p:cNvSpPr txBox="1">
            <a:spLocks noGrp="1"/>
          </p:cNvSpPr>
          <p:nvPr>
            <p:ph type="title"/>
          </p:nvPr>
        </p:nvSpPr>
        <p:spPr>
          <a:xfrm>
            <a:off x="1303800" y="1455825"/>
            <a:ext cx="7030500" cy="999300"/>
          </a:xfrm>
          <a:prstGeom prst="rect">
            <a:avLst/>
          </a:prstGeom>
        </p:spPr>
        <p:txBody>
          <a:bodyPr spcFirstLastPara="1" vert="horz" wrap="square" lIns="91425" tIns="91425" rIns="91425" bIns="91425" rtlCol="0" anchor="t" anchorCtr="0">
            <a:noAutofit/>
          </a:bodyPr>
          <a:lstStyle/>
          <a:p>
            <a:pPr algn="l"/>
            <a:r>
              <a:rPr lang="en"/>
              <a:t>Timestamping</a:t>
            </a:r>
            <a:endParaRPr/>
          </a:p>
        </p:txBody>
      </p:sp>
      <p:pic>
        <p:nvPicPr>
          <p:cNvPr id="311" name="Google Shape;311;p18"/>
          <p:cNvPicPr preferRelativeResize="0"/>
          <p:nvPr/>
        </p:nvPicPr>
        <p:blipFill>
          <a:blip r:embed="rId3">
            <a:alphaModFix/>
          </a:blip>
          <a:stretch>
            <a:fillRect/>
          </a:stretch>
        </p:blipFill>
        <p:spPr>
          <a:xfrm>
            <a:off x="4859964" y="2094851"/>
            <a:ext cx="3474325" cy="3474325"/>
          </a:xfrm>
          <a:prstGeom prst="rect">
            <a:avLst/>
          </a:prstGeom>
          <a:noFill/>
          <a:ln>
            <a:noFill/>
          </a:ln>
        </p:spPr>
      </p:pic>
      <p:pic>
        <p:nvPicPr>
          <p:cNvPr id="312" name="Google Shape;312;p18"/>
          <p:cNvPicPr preferRelativeResize="0"/>
          <p:nvPr/>
        </p:nvPicPr>
        <p:blipFill>
          <a:blip r:embed="rId4">
            <a:alphaModFix/>
          </a:blip>
          <a:stretch>
            <a:fillRect/>
          </a:stretch>
        </p:blipFill>
        <p:spPr>
          <a:xfrm>
            <a:off x="280276" y="2784401"/>
            <a:ext cx="4220963" cy="232152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316"/>
        <p:cNvGrpSpPr/>
        <p:nvPr/>
      </p:nvGrpSpPr>
      <p:grpSpPr>
        <a:xfrm>
          <a:off x="0" y="0"/>
          <a:ext cx="0" cy="0"/>
          <a:chOff x="0" y="0"/>
          <a:chExt cx="0" cy="0"/>
        </a:xfrm>
      </p:grpSpPr>
      <p:sp>
        <p:nvSpPr>
          <p:cNvPr id="317" name="Google Shape;317;p19"/>
          <p:cNvSpPr txBox="1">
            <a:spLocks noGrp="1"/>
          </p:cNvSpPr>
          <p:nvPr>
            <p:ph type="title"/>
          </p:nvPr>
        </p:nvSpPr>
        <p:spPr>
          <a:xfrm>
            <a:off x="1303800" y="1455825"/>
            <a:ext cx="7030500" cy="999300"/>
          </a:xfrm>
          <a:prstGeom prst="rect">
            <a:avLst/>
          </a:prstGeom>
        </p:spPr>
        <p:txBody>
          <a:bodyPr spcFirstLastPara="1" vert="horz" wrap="square" lIns="91425" tIns="91425" rIns="91425" bIns="91425" rtlCol="0" anchor="t" anchorCtr="0">
            <a:noAutofit/>
          </a:bodyPr>
          <a:lstStyle/>
          <a:p>
            <a:pPr algn="l"/>
            <a:r>
              <a:rPr lang="en"/>
              <a:t>Order Preservation</a:t>
            </a:r>
            <a:endParaRPr/>
          </a:p>
        </p:txBody>
      </p:sp>
      <p:graphicFrame>
        <p:nvGraphicFramePr>
          <p:cNvPr id="318" name="Google Shape;318;p19"/>
          <p:cNvGraphicFramePr/>
          <p:nvPr/>
        </p:nvGraphicFramePr>
        <p:xfrm>
          <a:off x="1153851" y="2699626"/>
          <a:ext cx="6165625" cy="2354725"/>
        </p:xfrm>
        <a:graphic>
          <a:graphicData uri="http://schemas.openxmlformats.org/drawingml/2006/table">
            <a:tbl>
              <a:tblPr>
                <a:noFill/>
              </a:tblPr>
              <a:tblGrid>
                <a:gridCol w="3051225">
                  <a:extLst>
                    <a:ext uri="{9D8B030D-6E8A-4147-A177-3AD203B41FA5}">
                      <a16:colId xmlns:a16="http://schemas.microsoft.com/office/drawing/2014/main" val="20000"/>
                    </a:ext>
                  </a:extLst>
                </a:gridCol>
                <a:gridCol w="1557200">
                  <a:extLst>
                    <a:ext uri="{9D8B030D-6E8A-4147-A177-3AD203B41FA5}">
                      <a16:colId xmlns:a16="http://schemas.microsoft.com/office/drawing/2014/main" val="20001"/>
                    </a:ext>
                  </a:extLst>
                </a:gridCol>
                <a:gridCol w="1557200">
                  <a:extLst>
                    <a:ext uri="{9D8B030D-6E8A-4147-A177-3AD203B41FA5}">
                      <a16:colId xmlns:a16="http://schemas.microsoft.com/office/drawing/2014/main" val="20002"/>
                    </a:ext>
                  </a:extLst>
                </a:gridCol>
              </a:tblGrid>
              <a:tr h="592975">
                <a:tc>
                  <a:txBody>
                    <a:bodyPr/>
                    <a:lstStyle/>
                    <a:p>
                      <a:pPr marL="0" lvl="0" indent="0" algn="l" rtl="0">
                        <a:spcBef>
                          <a:spcPts val="0"/>
                        </a:spcBef>
                        <a:spcAft>
                          <a:spcPts val="0"/>
                        </a:spcAft>
                        <a:buNone/>
                      </a:pPr>
                      <a:endParaRPr sz="1800"/>
                    </a:p>
                  </a:txBody>
                  <a:tcPr marL="91425" marR="91425" marT="91425" marB="91425"/>
                </a:tc>
                <a:tc>
                  <a:txBody>
                    <a:bodyPr/>
                    <a:lstStyle/>
                    <a:p>
                      <a:pPr marL="0" lvl="0" indent="0" algn="ctr" rtl="0">
                        <a:spcBef>
                          <a:spcPts val="0"/>
                        </a:spcBef>
                        <a:spcAft>
                          <a:spcPts val="0"/>
                        </a:spcAft>
                        <a:buNone/>
                      </a:pPr>
                      <a:r>
                        <a:rPr lang="en" sz="1800"/>
                        <a:t>Event 1</a:t>
                      </a:r>
                      <a:endParaRPr sz="1800"/>
                    </a:p>
                  </a:txBody>
                  <a:tcPr marL="91425" marR="91425" marT="91425" marB="91425"/>
                </a:tc>
                <a:tc>
                  <a:txBody>
                    <a:bodyPr/>
                    <a:lstStyle/>
                    <a:p>
                      <a:pPr marL="0" lvl="0" indent="0" algn="ctr" rtl="0">
                        <a:spcBef>
                          <a:spcPts val="0"/>
                        </a:spcBef>
                        <a:spcAft>
                          <a:spcPts val="0"/>
                        </a:spcAft>
                        <a:buNone/>
                      </a:pPr>
                      <a:r>
                        <a:rPr lang="en" sz="1800"/>
                        <a:t>Event 2</a:t>
                      </a:r>
                      <a:endParaRPr sz="1800"/>
                    </a:p>
                  </a:txBody>
                  <a:tcPr marL="91425" marR="91425" marT="91425" marB="91425"/>
                </a:tc>
                <a:extLst>
                  <a:ext uri="{0D108BD9-81ED-4DB2-BD59-A6C34878D82A}">
                    <a16:rowId xmlns:a16="http://schemas.microsoft.com/office/drawing/2014/main" val="10000"/>
                  </a:ext>
                </a:extLst>
              </a:tr>
              <a:tr h="587250">
                <a:tc>
                  <a:txBody>
                    <a:bodyPr/>
                    <a:lstStyle/>
                    <a:p>
                      <a:pPr marL="0" lvl="0" indent="0" algn="l" rtl="0">
                        <a:spcBef>
                          <a:spcPts val="0"/>
                        </a:spcBef>
                        <a:spcAft>
                          <a:spcPts val="0"/>
                        </a:spcAft>
                        <a:buNone/>
                      </a:pPr>
                      <a:r>
                        <a:rPr lang="en" sz="1800"/>
                        <a:t>Real timestamp</a:t>
                      </a:r>
                      <a:endParaRPr sz="1800"/>
                    </a:p>
                  </a:txBody>
                  <a:tcPr marL="91425" marR="91425" marT="91425" marB="91425"/>
                </a:tc>
                <a:tc>
                  <a:txBody>
                    <a:bodyPr/>
                    <a:lstStyle/>
                    <a:p>
                      <a:pPr marL="0" lvl="0" indent="0" algn="ctr" rtl="0">
                        <a:spcBef>
                          <a:spcPts val="0"/>
                        </a:spcBef>
                        <a:spcAft>
                          <a:spcPts val="0"/>
                        </a:spcAft>
                        <a:buNone/>
                      </a:pPr>
                      <a:r>
                        <a:rPr lang="en" sz="1800"/>
                        <a:t>100</a:t>
                      </a:r>
                      <a:endParaRPr sz="1800"/>
                    </a:p>
                  </a:txBody>
                  <a:tcPr marL="91425" marR="91425" marT="91425" marB="91425"/>
                </a:tc>
                <a:tc>
                  <a:txBody>
                    <a:bodyPr/>
                    <a:lstStyle/>
                    <a:p>
                      <a:pPr marL="0" lvl="0" indent="0" algn="ctr" rtl="0">
                        <a:spcBef>
                          <a:spcPts val="0"/>
                        </a:spcBef>
                        <a:spcAft>
                          <a:spcPts val="0"/>
                        </a:spcAft>
                        <a:buNone/>
                      </a:pPr>
                      <a:r>
                        <a:rPr lang="en" sz="1800"/>
                        <a:t>101</a:t>
                      </a:r>
                      <a:endParaRPr sz="1800"/>
                    </a:p>
                  </a:txBody>
                  <a:tcPr marL="91425" marR="91425" marT="91425" marB="91425"/>
                </a:tc>
                <a:extLst>
                  <a:ext uri="{0D108BD9-81ED-4DB2-BD59-A6C34878D82A}">
                    <a16:rowId xmlns:a16="http://schemas.microsoft.com/office/drawing/2014/main" val="10001"/>
                  </a:ext>
                </a:extLst>
              </a:tr>
              <a:tr h="587250">
                <a:tc>
                  <a:txBody>
                    <a:bodyPr/>
                    <a:lstStyle/>
                    <a:p>
                      <a:pPr marL="0" lvl="0" indent="0" algn="l" rtl="0">
                        <a:spcBef>
                          <a:spcPts val="0"/>
                        </a:spcBef>
                        <a:spcAft>
                          <a:spcPts val="0"/>
                        </a:spcAft>
                        <a:buNone/>
                      </a:pPr>
                      <a:r>
                        <a:rPr lang="en" sz="1800"/>
                        <a:t>Acceptable timestamp</a:t>
                      </a:r>
                      <a:endParaRPr sz="1800"/>
                    </a:p>
                  </a:txBody>
                  <a:tcPr marL="91425" marR="91425" marT="91425" marB="91425"/>
                </a:tc>
                <a:tc>
                  <a:txBody>
                    <a:bodyPr/>
                    <a:lstStyle/>
                    <a:p>
                      <a:pPr marL="0" lvl="0" indent="0" algn="ctr" rtl="0">
                        <a:spcBef>
                          <a:spcPts val="0"/>
                        </a:spcBef>
                        <a:spcAft>
                          <a:spcPts val="0"/>
                        </a:spcAft>
                        <a:buNone/>
                      </a:pPr>
                      <a:r>
                        <a:rPr lang="en" sz="1800"/>
                        <a:t>100</a:t>
                      </a:r>
                      <a:endParaRPr sz="1800"/>
                    </a:p>
                  </a:txBody>
                  <a:tcPr marL="91425" marR="91425" marT="91425" marB="91425"/>
                </a:tc>
                <a:tc>
                  <a:txBody>
                    <a:bodyPr/>
                    <a:lstStyle/>
                    <a:p>
                      <a:pPr marL="0" lvl="0" indent="0" algn="ctr" rtl="0">
                        <a:spcBef>
                          <a:spcPts val="0"/>
                        </a:spcBef>
                        <a:spcAft>
                          <a:spcPts val="0"/>
                        </a:spcAft>
                        <a:buNone/>
                      </a:pPr>
                      <a:r>
                        <a:rPr lang="en" sz="1800"/>
                        <a:t>100</a:t>
                      </a:r>
                      <a:endParaRPr sz="1800"/>
                    </a:p>
                  </a:txBody>
                  <a:tcPr marL="91425" marR="91425" marT="91425" marB="91425"/>
                </a:tc>
                <a:extLst>
                  <a:ext uri="{0D108BD9-81ED-4DB2-BD59-A6C34878D82A}">
                    <a16:rowId xmlns:a16="http://schemas.microsoft.com/office/drawing/2014/main" val="10002"/>
                  </a:ext>
                </a:extLst>
              </a:tr>
              <a:tr h="587250">
                <a:tc>
                  <a:txBody>
                    <a:bodyPr/>
                    <a:lstStyle/>
                    <a:p>
                      <a:pPr marL="0" lvl="0" indent="0" algn="l" rtl="0">
                        <a:spcBef>
                          <a:spcPts val="0"/>
                        </a:spcBef>
                        <a:spcAft>
                          <a:spcPts val="0"/>
                        </a:spcAft>
                        <a:buNone/>
                      </a:pPr>
                      <a:r>
                        <a:rPr lang="en" sz="1800"/>
                        <a:t>Wrong timestamp</a:t>
                      </a:r>
                      <a:endParaRPr sz="1800"/>
                    </a:p>
                  </a:txBody>
                  <a:tcPr marL="91425" marR="91425" marT="91425" marB="91425"/>
                </a:tc>
                <a:tc>
                  <a:txBody>
                    <a:bodyPr/>
                    <a:lstStyle/>
                    <a:p>
                      <a:pPr marL="0" lvl="0" indent="0" algn="ctr" rtl="0">
                        <a:spcBef>
                          <a:spcPts val="0"/>
                        </a:spcBef>
                        <a:spcAft>
                          <a:spcPts val="0"/>
                        </a:spcAft>
                        <a:buNone/>
                      </a:pPr>
                      <a:r>
                        <a:rPr lang="en" sz="1800"/>
                        <a:t>101</a:t>
                      </a:r>
                      <a:endParaRPr sz="1800"/>
                    </a:p>
                  </a:txBody>
                  <a:tcPr marL="91425" marR="91425" marT="91425" marB="91425"/>
                </a:tc>
                <a:tc>
                  <a:txBody>
                    <a:bodyPr/>
                    <a:lstStyle/>
                    <a:p>
                      <a:pPr marL="0" lvl="0" indent="0" algn="ctr" rtl="0">
                        <a:spcBef>
                          <a:spcPts val="0"/>
                        </a:spcBef>
                        <a:spcAft>
                          <a:spcPts val="0"/>
                        </a:spcAft>
                        <a:buNone/>
                      </a:pPr>
                      <a:r>
                        <a:rPr lang="en" sz="1800"/>
                        <a:t>100</a:t>
                      </a:r>
                      <a:endParaRPr sz="1800"/>
                    </a:p>
                  </a:txBody>
                  <a:tcPr marL="91425" marR="91425" marT="91425" marB="91425"/>
                </a:tc>
                <a:extLst>
                  <a:ext uri="{0D108BD9-81ED-4DB2-BD59-A6C34878D82A}">
                    <a16:rowId xmlns:a16="http://schemas.microsoft.com/office/drawing/2014/main" val="10003"/>
                  </a:ext>
                </a:extLst>
              </a:tr>
            </a:tbl>
          </a:graphicData>
        </a:graphic>
      </p:graphicFrame>
      <p:pic>
        <p:nvPicPr>
          <p:cNvPr id="319" name="Google Shape;319;p19"/>
          <p:cNvPicPr preferRelativeResize="0"/>
          <p:nvPr/>
        </p:nvPicPr>
        <p:blipFill>
          <a:blip r:embed="rId3">
            <a:alphaModFix/>
          </a:blip>
          <a:stretch>
            <a:fillRect/>
          </a:stretch>
        </p:blipFill>
        <p:spPr>
          <a:xfrm>
            <a:off x="7579299" y="3984876"/>
            <a:ext cx="377200" cy="377225"/>
          </a:xfrm>
          <a:prstGeom prst="rect">
            <a:avLst/>
          </a:prstGeom>
          <a:noFill/>
          <a:ln>
            <a:noFill/>
          </a:ln>
        </p:spPr>
      </p:pic>
      <p:pic>
        <p:nvPicPr>
          <p:cNvPr id="320" name="Google Shape;320;p19"/>
          <p:cNvPicPr preferRelativeResize="0"/>
          <p:nvPr/>
        </p:nvPicPr>
        <p:blipFill>
          <a:blip r:embed="rId4">
            <a:alphaModFix/>
          </a:blip>
          <a:stretch>
            <a:fillRect/>
          </a:stretch>
        </p:blipFill>
        <p:spPr>
          <a:xfrm>
            <a:off x="7612950" y="4572125"/>
            <a:ext cx="377200" cy="377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0"/>
          <p:cNvSpPr txBox="1">
            <a:spLocks noGrp="1"/>
          </p:cNvSpPr>
          <p:nvPr>
            <p:ph type="title"/>
          </p:nvPr>
        </p:nvSpPr>
        <p:spPr>
          <a:xfrm>
            <a:off x="1303800" y="1455825"/>
            <a:ext cx="7030500" cy="999300"/>
          </a:xfrm>
          <a:prstGeom prst="rect">
            <a:avLst/>
          </a:prstGeom>
        </p:spPr>
        <p:txBody>
          <a:bodyPr spcFirstLastPara="1" vert="horz" wrap="square" lIns="91425" tIns="91425" rIns="91425" bIns="91425" rtlCol="0" anchor="t" anchorCtr="0">
            <a:noAutofit/>
          </a:bodyPr>
          <a:lstStyle/>
          <a:p>
            <a:pPr algn="l"/>
            <a:r>
              <a:rPr lang="en"/>
              <a:t>Timestamping Authority (TsA)</a:t>
            </a:r>
            <a:endParaRPr/>
          </a:p>
        </p:txBody>
      </p:sp>
      <p:pic>
        <p:nvPicPr>
          <p:cNvPr id="326" name="Google Shape;326;p20"/>
          <p:cNvPicPr preferRelativeResize="0"/>
          <p:nvPr/>
        </p:nvPicPr>
        <p:blipFill>
          <a:blip r:embed="rId3">
            <a:alphaModFix/>
          </a:blip>
          <a:stretch>
            <a:fillRect/>
          </a:stretch>
        </p:blipFill>
        <p:spPr>
          <a:xfrm>
            <a:off x="704850" y="2744076"/>
            <a:ext cx="7734300" cy="1724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4FC44E2-5236-4C6C-B2BA-4A24F268C5AE}"/>
              </a:ext>
            </a:extLst>
          </p:cNvPr>
          <p:cNvSpPr>
            <a:spLocks noGrp="1"/>
          </p:cNvSpPr>
          <p:nvPr>
            <p:ph type="title"/>
          </p:nvPr>
        </p:nvSpPr>
        <p:spPr>
          <a:xfrm>
            <a:off x="480059" y="2053641"/>
            <a:ext cx="2751871" cy="2760098"/>
          </a:xfrm>
        </p:spPr>
        <p:txBody>
          <a:bodyPr>
            <a:normAutofit/>
          </a:bodyPr>
          <a:lstStyle/>
          <a:p>
            <a:r>
              <a:rPr lang="en-US">
                <a:solidFill>
                  <a:srgbClr val="FFFFFF"/>
                </a:solidFill>
              </a:rPr>
              <a:t>“Smart”?</a:t>
            </a:r>
          </a:p>
        </p:txBody>
      </p:sp>
      <p:sp>
        <p:nvSpPr>
          <p:cNvPr id="3" name="Content Placeholder 2">
            <a:extLst>
              <a:ext uri="{FF2B5EF4-FFF2-40B4-BE49-F238E27FC236}">
                <a16:creationId xmlns:a16="http://schemas.microsoft.com/office/drawing/2014/main" id="{E6C74184-6B8A-4201-80F2-1E0FE719FEDB}"/>
              </a:ext>
            </a:extLst>
          </p:cNvPr>
          <p:cNvSpPr>
            <a:spLocks noGrp="1"/>
          </p:cNvSpPr>
          <p:nvPr>
            <p:ph idx="1"/>
          </p:nvPr>
        </p:nvSpPr>
        <p:spPr>
          <a:xfrm>
            <a:off x="4567930" y="801866"/>
            <a:ext cx="3979563" cy="5230634"/>
          </a:xfrm>
        </p:spPr>
        <p:txBody>
          <a:bodyPr anchor="ctr">
            <a:normAutofit/>
          </a:bodyPr>
          <a:lstStyle/>
          <a:p>
            <a:pPr marL="0" indent="0">
              <a:buNone/>
            </a:pPr>
            <a:r>
              <a:rPr lang="en-US" sz="2100">
                <a:solidFill>
                  <a:srgbClr val="000000"/>
                </a:solidFill>
              </a:rPr>
              <a:t>Is the definition of IoT simply any </a:t>
            </a:r>
            <a:r>
              <a:rPr lang="en-US" sz="2100" i="1">
                <a:solidFill>
                  <a:srgbClr val="000000"/>
                </a:solidFill>
              </a:rPr>
              <a:t>noun</a:t>
            </a:r>
            <a:r>
              <a:rPr lang="en-US" sz="2100">
                <a:solidFill>
                  <a:srgbClr val="000000"/>
                </a:solidFill>
              </a:rPr>
              <a:t> you can attach “smart” onto?</a:t>
            </a:r>
          </a:p>
          <a:p>
            <a:pPr lvl="1"/>
            <a:r>
              <a:rPr lang="en-US" sz="2100">
                <a:solidFill>
                  <a:srgbClr val="000000"/>
                </a:solidFill>
              </a:rPr>
              <a:t>Smart phone, smart car, smart appliance, smart toy, smart home, smart watch, smart grid, smart city, smart tv, smart suitcase, smart clothes, ….</a:t>
            </a:r>
          </a:p>
        </p:txBody>
      </p:sp>
    </p:spTree>
    <p:extLst>
      <p:ext uri="{BB962C8B-B14F-4D97-AF65-F5344CB8AC3E}">
        <p14:creationId xmlns:p14="http://schemas.microsoft.com/office/powerpoint/2010/main" val="2006961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p:cNvSpPr txBox="1">
            <a:spLocks noGrp="1"/>
          </p:cNvSpPr>
          <p:nvPr>
            <p:ph type="title"/>
          </p:nvPr>
        </p:nvSpPr>
        <p:spPr>
          <a:xfrm>
            <a:off x="1303800" y="1455825"/>
            <a:ext cx="7030500" cy="999300"/>
          </a:xfrm>
          <a:prstGeom prst="rect">
            <a:avLst/>
          </a:prstGeom>
        </p:spPr>
        <p:txBody>
          <a:bodyPr spcFirstLastPara="1" vert="horz" wrap="square" lIns="91425" tIns="91425" rIns="91425" bIns="91425" rtlCol="0" anchor="t" anchorCtr="0">
            <a:noAutofit/>
          </a:bodyPr>
          <a:lstStyle/>
          <a:p>
            <a:pPr algn="l"/>
            <a:r>
              <a:rPr lang="en"/>
              <a:t>Single TsA?</a:t>
            </a:r>
            <a:endParaRPr/>
          </a:p>
        </p:txBody>
      </p:sp>
      <p:sp>
        <p:nvSpPr>
          <p:cNvPr id="332" name="Google Shape;332;p21"/>
          <p:cNvSpPr txBox="1">
            <a:spLocks noGrp="1"/>
          </p:cNvSpPr>
          <p:nvPr>
            <p:ph type="body" idx="1"/>
          </p:nvPr>
        </p:nvSpPr>
        <p:spPr>
          <a:xfrm>
            <a:off x="1303800" y="2847300"/>
            <a:ext cx="7030500" cy="25416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pic>
        <p:nvPicPr>
          <p:cNvPr id="333" name="Google Shape;333;p21"/>
          <p:cNvPicPr preferRelativeResize="0"/>
          <p:nvPr/>
        </p:nvPicPr>
        <p:blipFill>
          <a:blip r:embed="rId3">
            <a:alphaModFix/>
          </a:blip>
          <a:stretch>
            <a:fillRect/>
          </a:stretch>
        </p:blipFill>
        <p:spPr>
          <a:xfrm>
            <a:off x="633401" y="2297764"/>
            <a:ext cx="7877175" cy="34004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337"/>
        <p:cNvGrpSpPr/>
        <p:nvPr/>
      </p:nvGrpSpPr>
      <p:grpSpPr>
        <a:xfrm>
          <a:off x="0" y="0"/>
          <a:ext cx="0" cy="0"/>
          <a:chOff x="0" y="0"/>
          <a:chExt cx="0" cy="0"/>
        </a:xfrm>
      </p:grpSpPr>
      <p:sp>
        <p:nvSpPr>
          <p:cNvPr id="338" name="Google Shape;338;p22"/>
          <p:cNvSpPr txBox="1">
            <a:spLocks noGrp="1"/>
          </p:cNvSpPr>
          <p:nvPr>
            <p:ph type="title"/>
          </p:nvPr>
        </p:nvSpPr>
        <p:spPr>
          <a:xfrm>
            <a:off x="1303800" y="1455825"/>
            <a:ext cx="7030500" cy="999300"/>
          </a:xfrm>
          <a:prstGeom prst="rect">
            <a:avLst/>
          </a:prstGeom>
        </p:spPr>
        <p:txBody>
          <a:bodyPr spcFirstLastPara="1" vert="horz" wrap="square" lIns="91425" tIns="91425" rIns="91425" bIns="91425" rtlCol="0" anchor="t" anchorCtr="0">
            <a:noAutofit/>
          </a:bodyPr>
          <a:lstStyle/>
          <a:p>
            <a:pPr algn="l"/>
            <a:r>
              <a:rPr lang="en"/>
              <a:t>Chainpoint</a:t>
            </a:r>
            <a:endParaRPr/>
          </a:p>
        </p:txBody>
      </p:sp>
      <p:pic>
        <p:nvPicPr>
          <p:cNvPr id="339" name="Google Shape;339;p22"/>
          <p:cNvPicPr preferRelativeResize="0"/>
          <p:nvPr/>
        </p:nvPicPr>
        <p:blipFill>
          <a:blip r:embed="rId3">
            <a:alphaModFix/>
          </a:blip>
          <a:stretch>
            <a:fillRect/>
          </a:stretch>
        </p:blipFill>
        <p:spPr>
          <a:xfrm>
            <a:off x="1414407" y="2373784"/>
            <a:ext cx="1251020" cy="1245389"/>
          </a:xfrm>
          <a:prstGeom prst="rect">
            <a:avLst/>
          </a:prstGeom>
          <a:noFill/>
          <a:ln>
            <a:noFill/>
          </a:ln>
        </p:spPr>
      </p:pic>
      <p:pic>
        <p:nvPicPr>
          <p:cNvPr id="340" name="Google Shape;340;p22"/>
          <p:cNvPicPr preferRelativeResize="0"/>
          <p:nvPr/>
        </p:nvPicPr>
        <p:blipFill>
          <a:blip r:embed="rId4">
            <a:alphaModFix/>
          </a:blip>
          <a:stretch>
            <a:fillRect/>
          </a:stretch>
        </p:blipFill>
        <p:spPr>
          <a:xfrm>
            <a:off x="2948992" y="2762665"/>
            <a:ext cx="468664" cy="471319"/>
          </a:xfrm>
          <a:prstGeom prst="rect">
            <a:avLst/>
          </a:prstGeom>
          <a:noFill/>
          <a:ln>
            <a:noFill/>
          </a:ln>
        </p:spPr>
      </p:pic>
      <p:pic>
        <p:nvPicPr>
          <p:cNvPr id="341" name="Google Shape;341;p22"/>
          <p:cNvPicPr preferRelativeResize="0"/>
          <p:nvPr/>
        </p:nvPicPr>
        <p:blipFill>
          <a:blip r:embed="rId5">
            <a:alphaModFix/>
          </a:blip>
          <a:stretch>
            <a:fillRect/>
          </a:stretch>
        </p:blipFill>
        <p:spPr>
          <a:xfrm>
            <a:off x="3701354" y="2303239"/>
            <a:ext cx="1017168" cy="1315608"/>
          </a:xfrm>
          <a:prstGeom prst="rect">
            <a:avLst/>
          </a:prstGeom>
          <a:noFill/>
          <a:ln>
            <a:noFill/>
          </a:ln>
        </p:spPr>
      </p:pic>
      <p:pic>
        <p:nvPicPr>
          <p:cNvPr id="342" name="Google Shape;342;p22"/>
          <p:cNvPicPr preferRelativeResize="0"/>
          <p:nvPr/>
        </p:nvPicPr>
        <p:blipFill rotWithShape="1">
          <a:blip r:embed="rId6">
            <a:alphaModFix/>
          </a:blip>
          <a:srcRect l="19559" t="27380" r="19565" b="45251"/>
          <a:stretch/>
        </p:blipFill>
        <p:spPr>
          <a:xfrm>
            <a:off x="5875105" y="2563297"/>
            <a:ext cx="1854489" cy="893758"/>
          </a:xfrm>
          <a:prstGeom prst="rect">
            <a:avLst/>
          </a:prstGeom>
          <a:noFill/>
          <a:ln>
            <a:noFill/>
          </a:ln>
        </p:spPr>
      </p:pic>
      <p:pic>
        <p:nvPicPr>
          <p:cNvPr id="343" name="Google Shape;343;p22"/>
          <p:cNvPicPr preferRelativeResize="0"/>
          <p:nvPr/>
        </p:nvPicPr>
        <p:blipFill>
          <a:blip r:embed="rId4">
            <a:alphaModFix/>
          </a:blip>
          <a:stretch>
            <a:fillRect/>
          </a:stretch>
        </p:blipFill>
        <p:spPr>
          <a:xfrm>
            <a:off x="5214258" y="2762665"/>
            <a:ext cx="468664" cy="471319"/>
          </a:xfrm>
          <a:prstGeom prst="rect">
            <a:avLst/>
          </a:prstGeom>
          <a:noFill/>
          <a:ln>
            <a:noFill/>
          </a:ln>
        </p:spPr>
      </p:pic>
      <p:sp>
        <p:nvSpPr>
          <p:cNvPr id="344" name="Google Shape;344;p22"/>
          <p:cNvSpPr txBox="1">
            <a:spLocks noGrp="1"/>
          </p:cNvSpPr>
          <p:nvPr>
            <p:ph type="body" idx="1"/>
          </p:nvPr>
        </p:nvSpPr>
        <p:spPr>
          <a:xfrm>
            <a:off x="698285" y="3736061"/>
            <a:ext cx="2762400" cy="381300"/>
          </a:xfrm>
          <a:prstGeom prst="rect">
            <a:avLst/>
          </a:prstGeom>
        </p:spPr>
        <p:txBody>
          <a:bodyPr spcFirstLastPara="1" vert="horz" wrap="square" lIns="91425" tIns="91425" rIns="91425" bIns="91425" rtlCol="0" anchor="t" anchorCtr="0">
            <a:noAutofit/>
          </a:bodyPr>
          <a:lstStyle/>
          <a:p>
            <a:pPr marL="0" indent="0" algn="ctr">
              <a:spcAft>
                <a:spcPts val="1600"/>
              </a:spcAft>
              <a:buNone/>
            </a:pPr>
            <a:r>
              <a:rPr lang="en" sz="1800" dirty="0"/>
              <a:t>Chainpoint.org</a:t>
            </a:r>
            <a:endParaRPr sz="1800" dirty="0"/>
          </a:p>
        </p:txBody>
      </p:sp>
      <p:sp>
        <p:nvSpPr>
          <p:cNvPr id="345" name="Google Shape;345;p22"/>
          <p:cNvSpPr txBox="1">
            <a:spLocks noGrp="1"/>
          </p:cNvSpPr>
          <p:nvPr>
            <p:ph type="body" idx="1"/>
          </p:nvPr>
        </p:nvSpPr>
        <p:spPr>
          <a:xfrm>
            <a:off x="3190800" y="3736061"/>
            <a:ext cx="2762400" cy="381300"/>
          </a:xfrm>
          <a:prstGeom prst="rect">
            <a:avLst/>
          </a:prstGeom>
        </p:spPr>
        <p:txBody>
          <a:bodyPr spcFirstLastPara="1" vert="horz" wrap="square" lIns="91425" tIns="91425" rIns="91425" bIns="91425" rtlCol="0" anchor="t" anchorCtr="0">
            <a:noAutofit/>
          </a:bodyPr>
          <a:lstStyle/>
          <a:p>
            <a:pPr marL="0" indent="0" algn="ctr">
              <a:spcAft>
                <a:spcPts val="1600"/>
              </a:spcAft>
              <a:buNone/>
            </a:pPr>
            <a:r>
              <a:rPr lang="en" sz="1800" dirty="0"/>
              <a:t>NIST Randomness Beacon</a:t>
            </a:r>
            <a:endParaRPr sz="1800" dirty="0"/>
          </a:p>
        </p:txBody>
      </p:sp>
      <p:sp>
        <p:nvSpPr>
          <p:cNvPr id="346" name="Google Shape;346;p22"/>
          <p:cNvSpPr txBox="1">
            <a:spLocks noGrp="1"/>
          </p:cNvSpPr>
          <p:nvPr>
            <p:ph type="body" idx="1"/>
          </p:nvPr>
        </p:nvSpPr>
        <p:spPr>
          <a:xfrm>
            <a:off x="5448590" y="3736061"/>
            <a:ext cx="2762400" cy="381300"/>
          </a:xfrm>
          <a:prstGeom prst="rect">
            <a:avLst/>
          </a:prstGeom>
        </p:spPr>
        <p:txBody>
          <a:bodyPr spcFirstLastPara="1" vert="horz" wrap="square" lIns="91425" tIns="91425" rIns="91425" bIns="91425" rtlCol="0" anchor="t" anchorCtr="0">
            <a:noAutofit/>
          </a:bodyPr>
          <a:lstStyle/>
          <a:p>
            <a:pPr marL="0" indent="0" algn="ctr">
              <a:spcAft>
                <a:spcPts val="1600"/>
              </a:spcAft>
              <a:buNone/>
            </a:pPr>
            <a:r>
              <a:rPr lang="en" sz="1800" dirty="0"/>
              <a:t>Blockchain</a:t>
            </a:r>
            <a:endParaRPr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CACE470-3782-4CE0-A710-D5447173E88A}"/>
                  </a:ext>
                </a:extLst>
              </p:cNvPr>
              <p:cNvSpPr txBox="1"/>
              <p:nvPr/>
            </p:nvSpPr>
            <p:spPr>
              <a:xfrm>
                <a:off x="632012" y="4899784"/>
                <a:ext cx="787997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𝐶h𝑎𝑖𝑛𝑝𝑜𝑖𝑛𝑡</m:t>
                      </m:r>
                      <m:r>
                        <a:rPr lang="en-US" i="1">
                          <a:latin typeface="Cambria Math" panose="02040503050406030204" pitchFamily="18" charset="0"/>
                        </a:rPr>
                        <m:t> </m:t>
                      </m:r>
                      <m:r>
                        <a:rPr lang="en-US" i="1">
                          <a:latin typeface="Cambria Math" panose="02040503050406030204" pitchFamily="18" charset="0"/>
                        </a:rPr>
                        <m:t>𝑃𝑟𝑜𝑜𝑓</m:t>
                      </m:r>
                      <m:r>
                        <a:rPr lang="en-US" i="1">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𝑇𝑖𝑚𝑒𝑠𝑡𝑎𝑚𝑝</m:t>
                          </m:r>
                          <m:r>
                            <a:rPr lang="en-US" i="1">
                              <a:latin typeface="Cambria Math" panose="02040503050406030204" pitchFamily="18" charset="0"/>
                            </a:rPr>
                            <m:t>+</m:t>
                          </m:r>
                          <m:r>
                            <a:rPr lang="en-US" i="1">
                              <a:latin typeface="Cambria Math" panose="02040503050406030204" pitchFamily="18" charset="0"/>
                            </a:rPr>
                            <m:t>h𝑎𝑠h</m:t>
                          </m:r>
                          <m:r>
                            <a:rPr lang="en-US" i="1">
                              <a:latin typeface="Cambria Math" panose="02040503050406030204" pitchFamily="18" charset="0"/>
                            </a:rPr>
                            <m:t>(</m:t>
                          </m:r>
                          <m:r>
                            <a:rPr lang="en-US" i="1">
                              <a:latin typeface="Cambria Math" panose="02040503050406030204" pitchFamily="18" charset="0"/>
                            </a:rPr>
                            <m:t>𝑝𝑢𝑟𝑒𝑙𝑦</m:t>
                          </m:r>
                          <m:r>
                            <a:rPr lang="en-US" i="1">
                              <a:latin typeface="Cambria Math" panose="02040503050406030204" pitchFamily="18" charset="0"/>
                            </a:rPr>
                            <m:t> </m:t>
                          </m:r>
                          <m:r>
                            <a:rPr lang="en-US" i="1">
                              <a:latin typeface="Cambria Math" panose="02040503050406030204" pitchFamily="18" charset="0"/>
                            </a:rPr>
                            <m:t>𝑟𝑎𝑛𝑑𝑜𝑚</m:t>
                          </m:r>
                          <m:r>
                            <a:rPr lang="en-US" i="1">
                              <a:latin typeface="Cambria Math" panose="02040503050406030204" pitchFamily="18" charset="0"/>
                            </a:rPr>
                            <m:t> </m:t>
                          </m:r>
                          <m:r>
                            <a:rPr lang="en-US" i="1">
                              <a:latin typeface="Cambria Math" panose="02040503050406030204" pitchFamily="18" charset="0"/>
                            </a:rPr>
                            <m:t>𝑏𝑖𝑡𝑠</m:t>
                          </m:r>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𝐵𝑙𝑜𝑐𝑘𝑐h𝑎𝑖𝑛</m:t>
                      </m:r>
                    </m:oMath>
                  </m:oMathPara>
                </a14:m>
                <a:endParaRPr lang="en-US" dirty="0"/>
              </a:p>
            </p:txBody>
          </p:sp>
        </mc:Choice>
        <mc:Fallback xmlns="">
          <p:sp>
            <p:nvSpPr>
              <p:cNvPr id="3" name="TextBox 2">
                <a:extLst>
                  <a:ext uri="{FF2B5EF4-FFF2-40B4-BE49-F238E27FC236}">
                    <a16:creationId xmlns:a16="http://schemas.microsoft.com/office/drawing/2014/main" id="{5CACE470-3782-4CE0-A710-D5447173E88A}"/>
                  </a:ext>
                </a:extLst>
              </p:cNvPr>
              <p:cNvSpPr txBox="1">
                <a:spLocks noRot="1" noChangeAspect="1" noMove="1" noResize="1" noEditPoints="1" noAdjustHandles="1" noChangeArrowheads="1" noChangeShapeType="1" noTextEdit="1"/>
              </p:cNvSpPr>
              <p:nvPr/>
            </p:nvSpPr>
            <p:spPr>
              <a:xfrm>
                <a:off x="632012" y="4899784"/>
                <a:ext cx="7879976" cy="276999"/>
              </a:xfrm>
              <a:prstGeom prst="rect">
                <a:avLst/>
              </a:prstGeom>
              <a:blipFill>
                <a:blip r:embed="rId7"/>
                <a:stretch>
                  <a:fillRect l="-1161" t="-2222" r="-929" b="-35556"/>
                </a:stretch>
              </a:blipFill>
            </p:spPr>
            <p:txBody>
              <a:bodyPr/>
              <a:lstStyle/>
              <a:p>
                <a:r>
                  <a:rPr lang="en-US">
                    <a:noFill/>
                  </a:rPr>
                  <a:t> </a:t>
                </a:r>
              </a:p>
            </p:txBody>
          </p:sp>
        </mc:Fallback>
      </mc:AlternateContent>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3"/>
          <p:cNvSpPr txBox="1">
            <a:spLocks noGrp="1"/>
          </p:cNvSpPr>
          <p:nvPr>
            <p:ph type="title"/>
          </p:nvPr>
        </p:nvSpPr>
        <p:spPr>
          <a:xfrm>
            <a:off x="1303800" y="1455825"/>
            <a:ext cx="7030500" cy="999300"/>
          </a:xfrm>
          <a:prstGeom prst="rect">
            <a:avLst/>
          </a:prstGeom>
        </p:spPr>
        <p:txBody>
          <a:bodyPr spcFirstLastPara="1" vert="horz" wrap="square" lIns="91425" tIns="91425" rIns="91425" bIns="91425" rtlCol="0" anchor="t" anchorCtr="0">
            <a:noAutofit/>
          </a:bodyPr>
          <a:lstStyle/>
          <a:p>
            <a:pPr algn="l"/>
            <a:r>
              <a:rPr lang="en"/>
              <a:t>Atomic Clock Aggregation</a:t>
            </a:r>
            <a:endParaRPr/>
          </a:p>
        </p:txBody>
      </p:sp>
      <p:pic>
        <p:nvPicPr>
          <p:cNvPr id="352" name="Google Shape;352;p23"/>
          <p:cNvPicPr preferRelativeResize="0"/>
          <p:nvPr/>
        </p:nvPicPr>
        <p:blipFill>
          <a:blip r:embed="rId3">
            <a:alphaModFix/>
          </a:blip>
          <a:stretch>
            <a:fillRect/>
          </a:stretch>
        </p:blipFill>
        <p:spPr>
          <a:xfrm>
            <a:off x="1600200" y="2342001"/>
            <a:ext cx="5943600" cy="3076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356"/>
        <p:cNvGrpSpPr/>
        <p:nvPr/>
      </p:nvGrpSpPr>
      <p:grpSpPr>
        <a:xfrm>
          <a:off x="0" y="0"/>
          <a:ext cx="0" cy="0"/>
          <a:chOff x="0" y="0"/>
          <a:chExt cx="0" cy="0"/>
        </a:xfrm>
      </p:grpSpPr>
      <p:sp>
        <p:nvSpPr>
          <p:cNvPr id="357" name="Google Shape;357;p24"/>
          <p:cNvSpPr txBox="1">
            <a:spLocks noGrp="1"/>
          </p:cNvSpPr>
          <p:nvPr>
            <p:ph type="title"/>
          </p:nvPr>
        </p:nvSpPr>
        <p:spPr>
          <a:xfrm>
            <a:off x="1303800" y="1455825"/>
            <a:ext cx="7030500" cy="999300"/>
          </a:xfrm>
          <a:prstGeom prst="rect">
            <a:avLst/>
          </a:prstGeom>
        </p:spPr>
        <p:txBody>
          <a:bodyPr spcFirstLastPara="1" vert="horz" wrap="square" lIns="91425" tIns="91425" rIns="91425" bIns="91425" rtlCol="0" anchor="t" anchorCtr="0">
            <a:noAutofit/>
          </a:bodyPr>
          <a:lstStyle/>
          <a:p>
            <a:pPr algn="l"/>
            <a:r>
              <a:rPr lang="en" dirty="0"/>
              <a:t>Client-server Timings</a:t>
            </a:r>
            <a:endParaRPr dirty="0"/>
          </a:p>
        </p:txBody>
      </p:sp>
      <p:sp>
        <p:nvSpPr>
          <p:cNvPr id="358" name="Google Shape;358;p24"/>
          <p:cNvSpPr txBox="1">
            <a:spLocks noGrp="1"/>
          </p:cNvSpPr>
          <p:nvPr>
            <p:ph type="body" idx="1"/>
          </p:nvPr>
        </p:nvSpPr>
        <p:spPr>
          <a:xfrm>
            <a:off x="457200" y="3807656"/>
            <a:ext cx="1385225" cy="3726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en" dirty="0"/>
              <a:t>Client</a:t>
            </a:r>
            <a:endParaRPr dirty="0"/>
          </a:p>
        </p:txBody>
      </p:sp>
      <p:pic>
        <p:nvPicPr>
          <p:cNvPr id="359" name="Google Shape;359;p24"/>
          <p:cNvPicPr preferRelativeResize="0"/>
          <p:nvPr/>
        </p:nvPicPr>
        <p:blipFill>
          <a:blip r:embed="rId3">
            <a:alphaModFix/>
          </a:blip>
          <a:stretch>
            <a:fillRect/>
          </a:stretch>
        </p:blipFill>
        <p:spPr>
          <a:xfrm>
            <a:off x="1842425" y="3522476"/>
            <a:ext cx="1581150" cy="942975"/>
          </a:xfrm>
          <a:prstGeom prst="rect">
            <a:avLst/>
          </a:prstGeom>
          <a:noFill/>
          <a:ln>
            <a:noFill/>
          </a:ln>
        </p:spPr>
      </p:pic>
      <p:sp>
        <p:nvSpPr>
          <p:cNvPr id="360" name="Google Shape;360;p24"/>
          <p:cNvSpPr txBox="1">
            <a:spLocks noGrp="1"/>
          </p:cNvSpPr>
          <p:nvPr>
            <p:ph type="body" idx="1"/>
          </p:nvPr>
        </p:nvSpPr>
        <p:spPr>
          <a:xfrm>
            <a:off x="3423574" y="3791013"/>
            <a:ext cx="1385225" cy="4059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en" dirty="0"/>
              <a:t>Server</a:t>
            </a:r>
            <a:endParaRPr dirty="0"/>
          </a:p>
        </p:txBody>
      </p:sp>
      <p:pic>
        <p:nvPicPr>
          <p:cNvPr id="361" name="Google Shape;361;p24"/>
          <p:cNvPicPr preferRelativeResize="0"/>
          <p:nvPr/>
        </p:nvPicPr>
        <p:blipFill>
          <a:blip r:embed="rId4">
            <a:alphaModFix/>
          </a:blip>
          <a:stretch>
            <a:fillRect/>
          </a:stretch>
        </p:blipFill>
        <p:spPr>
          <a:xfrm>
            <a:off x="5177201" y="3689175"/>
            <a:ext cx="2124075" cy="609600"/>
          </a:xfrm>
          <a:prstGeom prst="rect">
            <a:avLst/>
          </a:prstGeom>
          <a:noFill/>
          <a:ln>
            <a:noFill/>
          </a:ln>
        </p:spPr>
      </p:pic>
      <p:sp>
        <p:nvSpPr>
          <p:cNvPr id="362" name="Google Shape;362;p24"/>
          <p:cNvSpPr txBox="1">
            <a:spLocks noGrp="1"/>
          </p:cNvSpPr>
          <p:nvPr>
            <p:ph type="body" idx="1"/>
          </p:nvPr>
        </p:nvSpPr>
        <p:spPr>
          <a:xfrm>
            <a:off x="2497450" y="4650400"/>
            <a:ext cx="3749100" cy="372600"/>
          </a:xfrm>
          <a:prstGeom prst="rect">
            <a:avLst/>
          </a:prstGeom>
        </p:spPr>
        <p:txBody>
          <a:bodyPr spcFirstLastPara="1" vert="horz" wrap="square" lIns="91425" tIns="91425" rIns="91425" bIns="91425" rtlCol="0" anchor="t" anchorCtr="0">
            <a:noAutofit/>
          </a:bodyPr>
          <a:lstStyle/>
          <a:p>
            <a:pPr marL="0" indent="0" algn="ctr">
              <a:spcAft>
                <a:spcPts val="1600"/>
              </a:spcAft>
              <a:buNone/>
            </a:pPr>
            <a:r>
              <a:rPr lang="en" sz="1800"/>
              <a:t>Local time offset calculation</a:t>
            </a:r>
            <a:endParaRPr sz="1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9"/>
          <p:cNvSpPr txBox="1">
            <a:spLocks noGrp="1"/>
          </p:cNvSpPr>
          <p:nvPr>
            <p:ph type="title"/>
          </p:nvPr>
        </p:nvSpPr>
        <p:spPr>
          <a:xfrm>
            <a:off x="1303800" y="838200"/>
            <a:ext cx="7030500" cy="999300"/>
          </a:xfrm>
          <a:prstGeom prst="rect">
            <a:avLst/>
          </a:prstGeom>
        </p:spPr>
        <p:txBody>
          <a:bodyPr spcFirstLastPara="1" vert="horz" wrap="square" lIns="91425" tIns="91425" rIns="91425" bIns="91425" rtlCol="0" anchor="t" anchorCtr="0">
            <a:noAutofit/>
          </a:bodyPr>
          <a:lstStyle/>
          <a:p>
            <a:pPr algn="l"/>
            <a:r>
              <a:rPr lang="en" dirty="0"/>
              <a:t>Application to Blockchain (</a:t>
            </a:r>
            <a:r>
              <a:rPr lang="en-US" dirty="0"/>
              <a:t>Before)</a:t>
            </a:r>
            <a:endParaRPr dirty="0"/>
          </a:p>
        </p:txBody>
      </p:sp>
      <p:pic>
        <p:nvPicPr>
          <p:cNvPr id="398" name="Google Shape;398;p29"/>
          <p:cNvPicPr preferRelativeResize="0"/>
          <p:nvPr/>
        </p:nvPicPr>
        <p:blipFill>
          <a:blip r:embed="rId3">
            <a:alphaModFix/>
          </a:blip>
          <a:stretch>
            <a:fillRect/>
          </a:stretch>
        </p:blipFill>
        <p:spPr>
          <a:xfrm>
            <a:off x="1241446" y="2592103"/>
            <a:ext cx="4149104" cy="2389178"/>
          </a:xfrm>
          <a:prstGeom prst="rect">
            <a:avLst/>
          </a:prstGeom>
          <a:noFill/>
          <a:ln>
            <a:noFill/>
          </a:ln>
        </p:spPr>
      </p:pic>
      <p:sp>
        <p:nvSpPr>
          <p:cNvPr id="6" name="Google Shape;399;p29">
            <a:extLst>
              <a:ext uri="{FF2B5EF4-FFF2-40B4-BE49-F238E27FC236}">
                <a16:creationId xmlns:a16="http://schemas.microsoft.com/office/drawing/2014/main" id="{FDC8F7C6-D143-4304-A367-87870C02DE8D}"/>
              </a:ext>
            </a:extLst>
          </p:cNvPr>
          <p:cNvSpPr txBox="1">
            <a:spLocks/>
          </p:cNvSpPr>
          <p:nvPr/>
        </p:nvSpPr>
        <p:spPr>
          <a:xfrm>
            <a:off x="5585330" y="2962292"/>
            <a:ext cx="3558671" cy="824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pPr marL="285750" indent="-285750">
              <a:spcAft>
                <a:spcPts val="1600"/>
              </a:spcAft>
            </a:pPr>
            <a:r>
              <a:rPr lang="en-US" sz="1800" dirty="0"/>
              <a:t>The winner goes in</a:t>
            </a:r>
          </a:p>
          <a:p>
            <a:pPr marL="285750" indent="-285750">
              <a:spcAft>
                <a:spcPts val="1600"/>
              </a:spcAft>
            </a:pPr>
            <a:r>
              <a:rPr lang="en-US" sz="1800" dirty="0"/>
              <a:t>Others have to recalculate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0"/>
          <p:cNvSpPr txBox="1">
            <a:spLocks noGrp="1"/>
          </p:cNvSpPr>
          <p:nvPr>
            <p:ph type="title"/>
          </p:nvPr>
        </p:nvSpPr>
        <p:spPr>
          <a:xfrm>
            <a:off x="1303800" y="914400"/>
            <a:ext cx="7030500" cy="999300"/>
          </a:xfrm>
          <a:prstGeom prst="rect">
            <a:avLst/>
          </a:prstGeom>
        </p:spPr>
        <p:txBody>
          <a:bodyPr spcFirstLastPara="1" vert="horz" wrap="square" lIns="91425" tIns="91425" rIns="91425" bIns="91425" rtlCol="0" anchor="t" anchorCtr="0">
            <a:noAutofit/>
          </a:bodyPr>
          <a:lstStyle/>
          <a:p>
            <a:pPr algn="l"/>
            <a:r>
              <a:rPr lang="en" dirty="0"/>
              <a:t>Application to Blockchain (</a:t>
            </a:r>
            <a:r>
              <a:rPr lang="en-US" dirty="0"/>
              <a:t>After)</a:t>
            </a:r>
            <a:endParaRPr dirty="0"/>
          </a:p>
        </p:txBody>
      </p:sp>
      <p:pic>
        <p:nvPicPr>
          <p:cNvPr id="3" name="Picture 2">
            <a:extLst>
              <a:ext uri="{FF2B5EF4-FFF2-40B4-BE49-F238E27FC236}">
                <a16:creationId xmlns:a16="http://schemas.microsoft.com/office/drawing/2014/main" id="{4556D6DC-D6F0-4CC6-8753-7A6EC6BBDBB1}"/>
              </a:ext>
            </a:extLst>
          </p:cNvPr>
          <p:cNvPicPr>
            <a:picLocks noChangeAspect="1"/>
          </p:cNvPicPr>
          <p:nvPr/>
        </p:nvPicPr>
        <p:blipFill>
          <a:blip r:embed="rId3"/>
          <a:stretch>
            <a:fillRect/>
          </a:stretch>
        </p:blipFill>
        <p:spPr>
          <a:xfrm>
            <a:off x="634885" y="2226435"/>
            <a:ext cx="4546914" cy="3175741"/>
          </a:xfrm>
          <a:prstGeom prst="rect">
            <a:avLst/>
          </a:prstGeom>
        </p:spPr>
      </p:pic>
      <p:sp>
        <p:nvSpPr>
          <p:cNvPr id="9" name="Google Shape;399;p29">
            <a:extLst>
              <a:ext uri="{FF2B5EF4-FFF2-40B4-BE49-F238E27FC236}">
                <a16:creationId xmlns:a16="http://schemas.microsoft.com/office/drawing/2014/main" id="{E48969FB-DF0A-4654-BE17-B63AD514D0FA}"/>
              </a:ext>
            </a:extLst>
          </p:cNvPr>
          <p:cNvSpPr txBox="1">
            <a:spLocks/>
          </p:cNvSpPr>
          <p:nvPr/>
        </p:nvSpPr>
        <p:spPr>
          <a:xfrm>
            <a:off x="5181800" y="2813534"/>
            <a:ext cx="3874795" cy="19030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160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1600"/>
              </a:spcBef>
              <a:spcAft>
                <a:spcPts val="160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pPr marL="285750" indent="-285750">
              <a:spcAft>
                <a:spcPts val="1600"/>
              </a:spcAft>
            </a:pPr>
            <a:r>
              <a:rPr lang="en-US" sz="1800" dirty="0"/>
              <a:t>Each client is assigned a Queue #</a:t>
            </a:r>
          </a:p>
          <a:p>
            <a:pPr marL="285750" indent="-285750">
              <a:spcAft>
                <a:spcPts val="1600"/>
              </a:spcAft>
            </a:pPr>
            <a:r>
              <a:rPr lang="en-US" sz="1800" dirty="0"/>
              <a:t>First in the queue gets some time to finish the calculation</a:t>
            </a:r>
          </a:p>
          <a:p>
            <a:pPr marL="285750" indent="-285750">
              <a:spcAft>
                <a:spcPts val="1600"/>
              </a:spcAft>
            </a:pPr>
            <a:r>
              <a:rPr lang="en-US" sz="1800" dirty="0"/>
              <a:t>Others don’t waste resources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5"/>
        <p:cNvGrpSpPr/>
        <p:nvPr/>
      </p:nvGrpSpPr>
      <p:grpSpPr>
        <a:xfrm>
          <a:off x="0" y="0"/>
          <a:ext cx="0" cy="0"/>
          <a:chOff x="0" y="0"/>
          <a:chExt cx="0" cy="0"/>
        </a:xfrm>
      </p:grpSpPr>
      <p:sp>
        <p:nvSpPr>
          <p:cNvPr id="386" name="Google Shape;386;p27"/>
          <p:cNvSpPr txBox="1">
            <a:spLocks noGrp="1"/>
          </p:cNvSpPr>
          <p:nvPr>
            <p:ph type="title"/>
          </p:nvPr>
        </p:nvSpPr>
        <p:spPr>
          <a:xfrm>
            <a:off x="1135719" y="513612"/>
            <a:ext cx="7420599" cy="1031216"/>
          </a:xfrm>
          <a:prstGeom prst="rect">
            <a:avLst/>
          </a:prstGeom>
        </p:spPr>
        <p:txBody>
          <a:bodyPr spcFirstLastPara="1" vert="horz" lIns="91440" tIns="45720" rIns="91440" bIns="45720" rtlCol="0" anchor="b" anchorCtr="0">
            <a:normAutofit/>
          </a:bodyPr>
          <a:lstStyle/>
          <a:p>
            <a:pPr algn="l">
              <a:lnSpc>
                <a:spcPct val="90000"/>
              </a:lnSpc>
              <a:spcBef>
                <a:spcPct val="0"/>
              </a:spcBef>
            </a:pPr>
            <a:r>
              <a:rPr lang="en-US" sz="3700" kern="1200">
                <a:solidFill>
                  <a:schemeClr val="tx1"/>
                </a:solidFill>
                <a:latin typeface="+mj-lt"/>
                <a:ea typeface="+mj-ea"/>
                <a:cs typeface="+mj-cs"/>
              </a:rPr>
              <a:t>Implementation Description - github</a:t>
            </a:r>
          </a:p>
        </p:txBody>
      </p:sp>
      <p:pic>
        <p:nvPicPr>
          <p:cNvPr id="388" name="Google Shape;388;p27"/>
          <p:cNvPicPr preferRelativeResize="0"/>
          <p:nvPr/>
        </p:nvPicPr>
        <p:blipFill>
          <a:blip r:embed="rId3"/>
          <a:stretch>
            <a:fillRect/>
          </a:stretch>
        </p:blipFill>
        <p:spPr>
          <a:xfrm>
            <a:off x="1135719" y="3068594"/>
            <a:ext cx="3802037" cy="1796462"/>
          </a:xfrm>
          <a:prstGeom prst="rect">
            <a:avLst/>
          </a:prstGeom>
          <a:noFill/>
        </p:spPr>
      </p:pic>
      <p:sp>
        <p:nvSpPr>
          <p:cNvPr id="73" name="Freeform: Shape 72">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75" name="Freeform: Shape 74">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27"/>
          <p:cNvSpPr txBox="1">
            <a:spLocks noGrp="1"/>
          </p:cNvSpPr>
          <p:nvPr>
            <p:ph type="body" idx="1"/>
          </p:nvPr>
        </p:nvSpPr>
        <p:spPr>
          <a:xfrm>
            <a:off x="5836029" y="2279151"/>
            <a:ext cx="2720298" cy="3387145"/>
          </a:xfrm>
          <a:prstGeom prst="rect">
            <a:avLst/>
          </a:prstGeom>
        </p:spPr>
        <p:txBody>
          <a:bodyPr spcFirstLastPara="1" vert="horz" lIns="91440" tIns="45720" rIns="91440" bIns="45720" rtlCol="0" anchor="ctr" anchorCtr="0">
            <a:normAutofit/>
          </a:bodyPr>
          <a:lstStyle/>
          <a:p>
            <a:pPr indent="-228600">
              <a:lnSpc>
                <a:spcPct val="90000"/>
              </a:lnSpc>
              <a:spcAft>
                <a:spcPts val="600"/>
              </a:spcAft>
              <a:buSzPts val="1800"/>
              <a:buFont typeface="Arial" panose="020B0604020202020204" pitchFamily="34" charset="0"/>
              <a:buChar char="•"/>
            </a:pPr>
            <a:r>
              <a:rPr lang="en-US" sz="2100"/>
              <a:t>Public NTP servers available</a:t>
            </a:r>
          </a:p>
          <a:p>
            <a:pPr indent="-228600">
              <a:lnSpc>
                <a:spcPct val="90000"/>
              </a:lnSpc>
              <a:spcAft>
                <a:spcPts val="600"/>
              </a:spcAft>
              <a:buSzPts val="1800"/>
              <a:buFont typeface="Arial" panose="020B0604020202020204" pitchFamily="34" charset="0"/>
              <a:buChar char="•"/>
            </a:pPr>
            <a:r>
              <a:rPr lang="en-US" sz="2100"/>
              <a:t>Code in Java</a:t>
            </a:r>
          </a:p>
          <a:p>
            <a:pPr indent="-228600">
              <a:lnSpc>
                <a:spcPct val="90000"/>
              </a:lnSpc>
              <a:spcAft>
                <a:spcPts val="600"/>
              </a:spcAft>
              <a:buSzPts val="1800"/>
              <a:buFont typeface="Arial" panose="020B0604020202020204" pitchFamily="34" charset="0"/>
              <a:buChar char="•"/>
            </a:pPr>
            <a:r>
              <a:rPr lang="en-US" sz="2100"/>
              <a:t>Update every 10 seconds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a:xfrm>
            <a:off x="480059" y="2053641"/>
            <a:ext cx="2751871" cy="2760098"/>
          </a:xfrm>
        </p:spPr>
        <p:txBody>
          <a:bodyPr>
            <a:normAutofit/>
          </a:bodyPr>
          <a:lstStyle/>
          <a:p>
            <a:r>
              <a:rPr lang="en-US" altLang="zh-TW">
                <a:solidFill>
                  <a:srgbClr val="FFFFFF"/>
                </a:solidFill>
              </a:rPr>
              <a:t>Final Thoughts </a:t>
            </a:r>
            <a:endParaRPr lang="en-US" altLang="zh-TW" b="0">
              <a:solidFill>
                <a:srgbClr val="FFFFFF"/>
              </a:solidFill>
            </a:endParaRPr>
          </a:p>
        </p:txBody>
      </p:sp>
      <p:sp>
        <p:nvSpPr>
          <p:cNvPr id="3" name="內容版面配置區 2"/>
          <p:cNvSpPr>
            <a:spLocks noGrp="1"/>
          </p:cNvSpPr>
          <p:nvPr>
            <p:ph sz="quarter" idx="1"/>
          </p:nvPr>
        </p:nvSpPr>
        <p:spPr>
          <a:xfrm>
            <a:off x="4567930" y="801866"/>
            <a:ext cx="3979563" cy="5230634"/>
          </a:xfrm>
        </p:spPr>
        <p:txBody>
          <a:bodyPr anchor="ctr">
            <a:normAutofit lnSpcReduction="10000"/>
          </a:bodyPr>
          <a:lstStyle/>
          <a:p>
            <a:pPr marL="457200" lvl="0" indent="-457200">
              <a:lnSpc>
                <a:spcPct val="90000"/>
              </a:lnSpc>
              <a:buFont typeface="+mj-lt"/>
              <a:buAutoNum type="arabicPeriod"/>
            </a:pPr>
            <a:r>
              <a:rPr lang="en-US" sz="1900" dirty="0">
                <a:solidFill>
                  <a:srgbClr val="000000"/>
                </a:solidFill>
              </a:rPr>
              <a:t>Real estate is about location, location, location</a:t>
            </a:r>
          </a:p>
          <a:p>
            <a:pPr marL="457200" lvl="0" indent="-457200">
              <a:lnSpc>
                <a:spcPct val="90000"/>
              </a:lnSpc>
              <a:buFont typeface="+mj-lt"/>
              <a:buAutoNum type="arabicPeriod"/>
            </a:pPr>
            <a:endParaRPr lang="en-US" sz="1900" dirty="0">
              <a:solidFill>
                <a:srgbClr val="000000"/>
              </a:solidFill>
            </a:endParaRPr>
          </a:p>
          <a:p>
            <a:pPr marL="514350" indent="-514350">
              <a:lnSpc>
                <a:spcPct val="90000"/>
              </a:lnSpc>
              <a:buFont typeface="+mj-lt"/>
              <a:buAutoNum type="arabicPeriod"/>
            </a:pPr>
            <a:r>
              <a:rPr lang="en-US" sz="1900" dirty="0">
                <a:solidFill>
                  <a:srgbClr val="000000"/>
                </a:solidFill>
              </a:rPr>
              <a:t>Computing is about timing, timing, timing</a:t>
            </a:r>
          </a:p>
          <a:p>
            <a:pPr marL="514350" indent="-514350">
              <a:lnSpc>
                <a:spcPct val="90000"/>
              </a:lnSpc>
              <a:buFont typeface="+mj-lt"/>
              <a:buAutoNum type="arabicPeriod"/>
            </a:pPr>
            <a:endParaRPr lang="en-US" sz="1900" dirty="0">
              <a:solidFill>
                <a:srgbClr val="000000"/>
              </a:solidFill>
            </a:endParaRPr>
          </a:p>
          <a:p>
            <a:pPr marL="514350" indent="-514350">
              <a:lnSpc>
                <a:spcPct val="90000"/>
              </a:lnSpc>
              <a:buFont typeface="+mj-lt"/>
              <a:buAutoNum type="arabicPeriod"/>
            </a:pPr>
            <a:r>
              <a:rPr lang="en-US" sz="1900" dirty="0">
                <a:solidFill>
                  <a:srgbClr val="000000"/>
                </a:solidFill>
              </a:rPr>
              <a:t>This simple effort showed that aggregated atomic clocks can benefit blockchain and IoT to offer better estimates to answer the question “</a:t>
            </a:r>
            <a:r>
              <a:rPr lang="en-US" sz="1900" i="1" dirty="0">
                <a:solidFill>
                  <a:srgbClr val="000000"/>
                </a:solidFill>
              </a:rPr>
              <a:t>what time is it</a:t>
            </a:r>
            <a:r>
              <a:rPr lang="en-US" sz="1900" dirty="0">
                <a:solidFill>
                  <a:srgbClr val="000000"/>
                </a:solidFill>
              </a:rPr>
              <a:t>?”</a:t>
            </a:r>
          </a:p>
          <a:p>
            <a:pPr marL="514350" indent="-514350">
              <a:lnSpc>
                <a:spcPct val="90000"/>
              </a:lnSpc>
              <a:buFont typeface="+mj-lt"/>
              <a:buAutoNum type="arabicPeriod"/>
            </a:pPr>
            <a:endParaRPr lang="en-US" sz="1900" dirty="0">
              <a:solidFill>
                <a:srgbClr val="000000"/>
              </a:solidFill>
            </a:endParaRPr>
          </a:p>
          <a:p>
            <a:pPr marL="514350" indent="-514350">
              <a:lnSpc>
                <a:spcPct val="90000"/>
              </a:lnSpc>
              <a:buFont typeface="+mj-lt"/>
              <a:buAutoNum type="arabicPeriod"/>
            </a:pPr>
            <a:r>
              <a:rPr lang="en-US" sz="1900" dirty="0">
                <a:solidFill>
                  <a:srgbClr val="000000"/>
                </a:solidFill>
              </a:rPr>
              <a:t>And finally, if this idea has practical  merit (versus research/academic merit), would aggregating low-level aggregations (like the ones discussed here) provide something like a “universal” clock? (research is needed here)</a:t>
            </a:r>
          </a:p>
          <a:p>
            <a:pPr marL="457200" indent="-457200">
              <a:lnSpc>
                <a:spcPct val="90000"/>
              </a:lnSpc>
              <a:buFont typeface="+mj-lt"/>
              <a:buAutoNum type="arabicPeriod"/>
            </a:pPr>
            <a:endParaRPr lang="en-US" sz="1900" u="sng" dirty="0">
              <a:solidFill>
                <a:srgbClr val="000000"/>
              </a:solidFill>
            </a:endParaRPr>
          </a:p>
          <a:p>
            <a:pPr marL="457200" indent="-457200">
              <a:lnSpc>
                <a:spcPct val="90000"/>
              </a:lnSpc>
              <a:buFont typeface="+mj-lt"/>
              <a:buAutoNum type="arabicPeriod"/>
            </a:pPr>
            <a:endParaRPr lang="en-US" sz="1900" b="1" dirty="0">
              <a:solidFill>
                <a:srgbClr val="000000"/>
              </a:solidFill>
            </a:endParaRPr>
          </a:p>
        </p:txBody>
      </p:sp>
      <p:sp>
        <p:nvSpPr>
          <p:cNvPr id="7" name="投影片編號版面配置區 6"/>
          <p:cNvSpPr>
            <a:spLocks noGrp="1"/>
          </p:cNvSpPr>
          <p:nvPr>
            <p:ph type="sldNum" sz="quarter" idx="12"/>
          </p:nvPr>
        </p:nvSpPr>
        <p:spPr>
          <a:xfrm>
            <a:off x="8119447" y="6223702"/>
            <a:ext cx="428046" cy="314067"/>
          </a:xfrm>
        </p:spPr>
        <p:txBody>
          <a:bodyPr>
            <a:normAutofit/>
          </a:bodyPr>
          <a:lstStyle/>
          <a:p>
            <a:pPr>
              <a:spcAft>
                <a:spcPts val="600"/>
              </a:spcAft>
            </a:pPr>
            <a:fld id="{D6D4D448-C514-43B5-988B-65FF575A97E0}" type="slidenum">
              <a:rPr lang="zh-TW" altLang="en-US" sz="900">
                <a:solidFill>
                  <a:srgbClr val="898989"/>
                </a:solidFill>
              </a:rPr>
              <a:pPr>
                <a:spcAft>
                  <a:spcPts val="600"/>
                </a:spcAft>
              </a:pPr>
              <a:t>67</a:t>
            </a:fld>
            <a:endParaRPr lang="zh-TW" altLang="en-US" sz="900">
              <a:solidFill>
                <a:srgbClr val="898989"/>
              </a:solidFill>
            </a:endParaRPr>
          </a:p>
        </p:txBody>
      </p:sp>
    </p:spTree>
    <p:extLst>
      <p:ext uri="{BB962C8B-B14F-4D97-AF65-F5344CB8AC3E}">
        <p14:creationId xmlns:p14="http://schemas.microsoft.com/office/powerpoint/2010/main" val="278905759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9C8B2A-2633-4072-9774-E7CE0DCA157F}"/>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Take Away Points</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D731394-0FD0-4EAC-B6FB-D37871D296F9}"/>
              </a:ext>
            </a:extLst>
          </p:cNvPr>
          <p:cNvSpPr>
            <a:spLocks noGrp="1"/>
          </p:cNvSpPr>
          <p:nvPr>
            <p:ph idx="1"/>
          </p:nvPr>
        </p:nvSpPr>
        <p:spPr>
          <a:xfrm>
            <a:off x="3732023" y="963877"/>
            <a:ext cx="4783327" cy="4930246"/>
          </a:xfrm>
        </p:spPr>
        <p:txBody>
          <a:bodyPr anchor="ctr">
            <a:normAutofit/>
          </a:bodyPr>
          <a:lstStyle/>
          <a:p>
            <a:pPr marL="514350" indent="-514350">
              <a:buFont typeface="+mj-lt"/>
              <a:buAutoNum type="arabicPeriod"/>
            </a:pPr>
            <a:r>
              <a:rPr lang="en-US" sz="2100"/>
              <a:t>Having no accepted IoT definition means no justifiable Trust – claims of trust will therefore employ “handwaving.” </a:t>
            </a:r>
          </a:p>
          <a:p>
            <a:pPr marL="514350" indent="-514350">
              <a:buFont typeface="+mj-lt"/>
              <a:buAutoNum type="arabicPeriod"/>
            </a:pPr>
            <a:endParaRPr lang="en-US" sz="2100"/>
          </a:p>
          <a:p>
            <a:pPr marL="514350" indent="-514350">
              <a:buFont typeface="+mj-lt"/>
              <a:buAutoNum type="arabicPeriod"/>
            </a:pPr>
            <a:r>
              <a:rPr lang="en-US" sz="2100"/>
              <a:t>Trust requires a bounded problem. </a:t>
            </a:r>
          </a:p>
        </p:txBody>
      </p:sp>
    </p:spTree>
    <p:extLst>
      <p:ext uri="{BB962C8B-B14F-4D97-AF65-F5344CB8AC3E}">
        <p14:creationId xmlns:p14="http://schemas.microsoft.com/office/powerpoint/2010/main" val="320431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628650" y="963877"/>
            <a:ext cx="2620771" cy="4930246"/>
          </a:xfrm>
        </p:spPr>
        <p:txBody>
          <a:bodyPr>
            <a:normAutofit/>
          </a:bodyPr>
          <a:lstStyle/>
          <a:p>
            <a:pPr algn="r"/>
            <a:r>
              <a:rPr lang="en-US" altLang="zh-TW">
                <a:solidFill>
                  <a:schemeClr val="accent1"/>
                </a:solidFill>
              </a:rPr>
              <a:t>Opening Statement </a:t>
            </a:r>
            <a:endParaRPr lang="en-US" altLang="zh-TW" b="0">
              <a:solidFill>
                <a:schemeClr val="accent1"/>
              </a:solidFill>
            </a:endParaRPr>
          </a:p>
        </p:txBody>
      </p:sp>
      <p:cxnSp>
        <p:nvCxnSpPr>
          <p:cNvPr id="16"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sz="quarter" idx="1"/>
          </p:nvPr>
        </p:nvSpPr>
        <p:spPr>
          <a:xfrm>
            <a:off x="3732023" y="1546754"/>
            <a:ext cx="4783327" cy="4930246"/>
          </a:xfrm>
        </p:spPr>
        <p:txBody>
          <a:bodyPr anchor="ctr">
            <a:normAutofit/>
          </a:bodyPr>
          <a:lstStyle/>
          <a:p>
            <a:pPr marL="0" lvl="0" indent="0">
              <a:lnSpc>
                <a:spcPct val="90000"/>
              </a:lnSpc>
              <a:buNone/>
            </a:pPr>
            <a:endParaRPr lang="en-US" sz="1900" dirty="0"/>
          </a:p>
          <a:p>
            <a:pPr marL="457200" indent="-457200">
              <a:lnSpc>
                <a:spcPct val="90000"/>
              </a:lnSpc>
              <a:buFont typeface="+mj-lt"/>
              <a:buAutoNum type="arabicPeriod"/>
            </a:pPr>
            <a:r>
              <a:rPr lang="en-US" altLang="zh-TW" sz="1900" dirty="0"/>
              <a:t>We stepped back from the acronym (I) (o) (T) </a:t>
            </a:r>
          </a:p>
          <a:p>
            <a:pPr marL="457200" indent="-457200">
              <a:lnSpc>
                <a:spcPct val="90000"/>
              </a:lnSpc>
              <a:buFont typeface="+mj-lt"/>
              <a:buAutoNum type="arabicPeriod"/>
            </a:pPr>
            <a:endParaRPr lang="en-US" altLang="zh-TW" sz="1900" dirty="0"/>
          </a:p>
          <a:p>
            <a:pPr marL="457200" indent="-457200">
              <a:lnSpc>
                <a:spcPct val="90000"/>
              </a:lnSpc>
              <a:buFont typeface="+mj-lt"/>
              <a:buAutoNum type="arabicPeriod"/>
            </a:pPr>
            <a:r>
              <a:rPr lang="en-US" altLang="zh-TW" sz="1900" dirty="0"/>
              <a:t>Why?  </a:t>
            </a:r>
          </a:p>
          <a:p>
            <a:pPr marL="857250" lvl="1" indent="-457200">
              <a:lnSpc>
                <a:spcPct val="90000"/>
              </a:lnSpc>
              <a:buFont typeface="+mj-lt"/>
              <a:buAutoNum type="arabicPeriod"/>
            </a:pPr>
            <a:r>
              <a:rPr lang="en-US" altLang="zh-TW" sz="1900" dirty="0"/>
              <a:t>(o) does not matter; </a:t>
            </a:r>
          </a:p>
          <a:p>
            <a:pPr marL="857250" lvl="1" indent="-457200">
              <a:lnSpc>
                <a:spcPct val="90000"/>
              </a:lnSpc>
              <a:buFont typeface="+mj-lt"/>
              <a:buAutoNum type="arabicPeriod"/>
            </a:pPr>
            <a:r>
              <a:rPr lang="en-US" altLang="zh-TW" sz="1900" dirty="0"/>
              <a:t>(I) existed long before IoT was coined so (I) is not very useful; </a:t>
            </a:r>
          </a:p>
          <a:p>
            <a:pPr marL="857250" lvl="1" indent="-457200">
              <a:lnSpc>
                <a:spcPct val="90000"/>
              </a:lnSpc>
              <a:buFont typeface="+mj-lt"/>
              <a:buAutoNum type="arabicPeriod"/>
            </a:pPr>
            <a:r>
              <a:rPr lang="en-US" altLang="zh-TW" sz="1900" dirty="0"/>
              <a:t>So maybe it is the (T)s that matter? </a:t>
            </a:r>
          </a:p>
          <a:p>
            <a:pPr marL="457200" indent="-457200">
              <a:lnSpc>
                <a:spcPct val="90000"/>
              </a:lnSpc>
              <a:buFont typeface="+mj-lt"/>
              <a:buAutoNum type="arabicPeriod"/>
            </a:pPr>
            <a:endParaRPr lang="en-US" sz="1900" dirty="0"/>
          </a:p>
          <a:p>
            <a:pPr marL="457200" indent="-457200">
              <a:lnSpc>
                <a:spcPct val="90000"/>
              </a:lnSpc>
              <a:buFont typeface="+mj-lt"/>
              <a:buAutoNum type="arabicPeriod"/>
            </a:pPr>
            <a:r>
              <a:rPr lang="en-US" sz="1900" dirty="0"/>
              <a:t>We opted for the acronym </a:t>
            </a:r>
            <a:r>
              <a:rPr lang="en-US" sz="1900" dirty="0" err="1"/>
              <a:t>NoT</a:t>
            </a:r>
            <a:r>
              <a:rPr lang="en-US" sz="1900" dirty="0"/>
              <a:t>:  Network of ‘Things’ </a:t>
            </a:r>
          </a:p>
          <a:p>
            <a:pPr marL="457200" indent="-457200">
              <a:lnSpc>
                <a:spcPct val="90000"/>
              </a:lnSpc>
              <a:buFont typeface="+mj-lt"/>
              <a:buAutoNum type="arabicPeriod"/>
            </a:pPr>
            <a:endParaRPr lang="en-US" sz="1900" dirty="0"/>
          </a:p>
          <a:p>
            <a:pPr marL="457200" indent="-457200">
              <a:lnSpc>
                <a:spcPct val="90000"/>
              </a:lnSpc>
              <a:buFont typeface="+mj-lt"/>
              <a:buAutoNum type="arabicPeriod"/>
            </a:pPr>
            <a:r>
              <a:rPr lang="en-US" sz="1900" dirty="0"/>
              <a:t>Network of ‘Things’ employs a mixture</a:t>
            </a:r>
            <a:r>
              <a:rPr lang="en-US" altLang="zh-TW" sz="1900" dirty="0"/>
              <a:t> of </a:t>
            </a:r>
            <a:r>
              <a:rPr lang="en-US" altLang="zh-TW" sz="1900" i="1" dirty="0"/>
              <a:t>sensing</a:t>
            </a:r>
            <a:r>
              <a:rPr lang="en-US" altLang="zh-TW" sz="1900" dirty="0"/>
              <a:t>, </a:t>
            </a:r>
            <a:r>
              <a:rPr lang="en-US" altLang="zh-TW" sz="1900" i="1" dirty="0"/>
              <a:t>communication</a:t>
            </a:r>
            <a:r>
              <a:rPr lang="en-US" altLang="zh-TW" sz="1900" dirty="0"/>
              <a:t>, </a:t>
            </a:r>
            <a:r>
              <a:rPr lang="en-US" altLang="zh-TW" sz="1900" i="1" dirty="0"/>
              <a:t>computation, actuation</a:t>
            </a:r>
            <a:r>
              <a:rPr lang="en-US" altLang="zh-TW" sz="1900" dirty="0"/>
              <a:t>.</a:t>
            </a:r>
            <a:endParaRPr lang="en-US" sz="1900" dirty="0"/>
          </a:p>
          <a:p>
            <a:pPr marL="0" indent="0">
              <a:lnSpc>
                <a:spcPct val="90000"/>
              </a:lnSpc>
              <a:buNone/>
            </a:pPr>
            <a:endParaRPr lang="en-US" sz="1900" dirty="0"/>
          </a:p>
          <a:p>
            <a:pPr marL="0" indent="0">
              <a:lnSpc>
                <a:spcPct val="90000"/>
              </a:lnSpc>
              <a:buNone/>
            </a:pPr>
            <a:endParaRPr lang="en-US" sz="1900" dirty="0"/>
          </a:p>
          <a:p>
            <a:pPr marL="0" indent="0">
              <a:lnSpc>
                <a:spcPct val="90000"/>
              </a:lnSpc>
              <a:buNone/>
            </a:pPr>
            <a:endParaRPr lang="en-US" sz="1900" dirty="0"/>
          </a:p>
          <a:p>
            <a:pPr marL="0" indent="0">
              <a:lnSpc>
                <a:spcPct val="90000"/>
              </a:lnSpc>
              <a:buNone/>
            </a:pPr>
            <a:endParaRPr lang="en-US" sz="1900" dirty="0"/>
          </a:p>
          <a:p>
            <a:pPr marL="0" lvl="0" indent="0">
              <a:lnSpc>
                <a:spcPct val="90000"/>
              </a:lnSpc>
              <a:buNone/>
            </a:pPr>
            <a:endParaRPr lang="en-US" sz="1900" dirty="0"/>
          </a:p>
        </p:txBody>
      </p:sp>
      <p:sp>
        <p:nvSpPr>
          <p:cNvPr id="7" name="投影片編號版面配置區 6"/>
          <p:cNvSpPr>
            <a:spLocks noGrp="1"/>
          </p:cNvSpPr>
          <p:nvPr>
            <p:ph type="sldNum" sz="quarter" idx="12"/>
          </p:nvPr>
        </p:nvSpPr>
        <p:spPr>
          <a:xfrm>
            <a:off x="7928637" y="6033479"/>
            <a:ext cx="586712" cy="365125"/>
          </a:xfrm>
        </p:spPr>
        <p:txBody>
          <a:bodyPr>
            <a:normAutofit/>
          </a:bodyPr>
          <a:lstStyle/>
          <a:p>
            <a:pPr>
              <a:spcAft>
                <a:spcPts val="600"/>
              </a:spcAft>
            </a:pPr>
            <a:fld id="{D6D4D448-C514-43B5-988B-65FF575A97E0}" type="slidenum">
              <a:rPr lang="zh-TW" altLang="en-US" sz="900">
                <a:solidFill>
                  <a:schemeClr val="tx1">
                    <a:alpha val="80000"/>
                  </a:schemeClr>
                </a:solidFill>
              </a:rPr>
              <a:pPr>
                <a:spcAft>
                  <a:spcPts val="600"/>
                </a:spcAft>
              </a:pPr>
              <a:t>8</a:t>
            </a:fld>
            <a:endParaRPr lang="zh-TW" altLang="en-US" sz="900">
              <a:solidFill>
                <a:schemeClr val="tx1">
                  <a:alpha val="80000"/>
                </a:schemeClr>
              </a:solidFill>
            </a:endParaRPr>
          </a:p>
        </p:txBody>
      </p:sp>
    </p:spTree>
    <p:extLst>
      <p:ext uri="{BB962C8B-B14F-4D97-AF65-F5344CB8AC3E}">
        <p14:creationId xmlns:p14="http://schemas.microsoft.com/office/powerpoint/2010/main" val="323029254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4735F2-FC3B-4401-B7D9-DEDE4C1400C4}"/>
              </a:ext>
            </a:extLst>
          </p:cNvPr>
          <p:cNvSpPr>
            <a:spLocks noGrp="1"/>
          </p:cNvSpPr>
          <p:nvPr>
            <p:ph type="title"/>
          </p:nvPr>
        </p:nvSpPr>
        <p:spPr>
          <a:xfrm>
            <a:off x="647271" y="1012004"/>
            <a:ext cx="2562119" cy="4795408"/>
          </a:xfrm>
        </p:spPr>
        <p:txBody>
          <a:bodyPr>
            <a:normAutofit/>
          </a:bodyPr>
          <a:lstStyle/>
          <a:p>
            <a:r>
              <a:rPr lang="en-US">
                <a:solidFill>
                  <a:srgbClr val="FFFFFF"/>
                </a:solidFill>
              </a:rPr>
              <a:t>Cyber Physical Systems (CPS) </a:t>
            </a:r>
            <a:r>
              <a:rPr lang="en-US" i="1">
                <a:solidFill>
                  <a:srgbClr val="FFFFFF"/>
                </a:solidFill>
              </a:rPr>
              <a:t>vs</a:t>
            </a:r>
            <a:r>
              <a:rPr lang="en-US">
                <a:solidFill>
                  <a:srgbClr val="FFFFFF"/>
                </a:solidFill>
              </a:rPr>
              <a:t>. IoT</a:t>
            </a:r>
          </a:p>
        </p:txBody>
      </p:sp>
      <p:graphicFrame>
        <p:nvGraphicFramePr>
          <p:cNvPr id="5" name="Content Placeholder 2">
            <a:extLst>
              <a:ext uri="{FF2B5EF4-FFF2-40B4-BE49-F238E27FC236}">
                <a16:creationId xmlns:a16="http://schemas.microsoft.com/office/drawing/2014/main" id="{512B70FF-B0D6-46E3-A6CB-C8C27972085E}"/>
              </a:ext>
            </a:extLst>
          </p:cNvPr>
          <p:cNvGraphicFramePr>
            <a:graphicFrameLocks noGrp="1"/>
          </p:cNvGraphicFramePr>
          <p:nvPr>
            <p:ph idx="1"/>
            <p:extLst>
              <p:ext uri="{D42A27DB-BD31-4B8C-83A1-F6EECF244321}">
                <p14:modId xmlns:p14="http://schemas.microsoft.com/office/powerpoint/2010/main" val="3095253683"/>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1417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3289</Words>
  <Application>Microsoft Macintosh PowerPoint</Application>
  <PresentationFormat>On-screen Show (4:3)</PresentationFormat>
  <Paragraphs>354</Paragraphs>
  <Slides>67</Slides>
  <Notes>14</Notes>
  <HiddenSlides>10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Cambria Math</vt:lpstr>
      <vt:lpstr>Nunito</vt:lpstr>
      <vt:lpstr>Office Theme</vt:lpstr>
      <vt:lpstr>Aggregating Atomic Clocks for Time-Stamps (for Internet of Things (IoT), Blockchain, and Beyond) </vt:lpstr>
      <vt:lpstr>Problem #1 – IoT “precision time snapshots”</vt:lpstr>
      <vt:lpstr>To Begin</vt:lpstr>
      <vt:lpstr>PowerPoint Presentation</vt:lpstr>
      <vt:lpstr>PowerPoint Presentation</vt:lpstr>
      <vt:lpstr>“Smart”?</vt:lpstr>
      <vt:lpstr>Take Away Points</vt:lpstr>
      <vt:lpstr>Opening Statement </vt:lpstr>
      <vt:lpstr>Cyber Physical Systems (CPS) vs. IoT</vt:lpstr>
      <vt:lpstr>PowerPoint Presentation</vt:lpstr>
      <vt:lpstr>Goal of 800-183:   Explain What One Viewpoint of What IoT Might Be </vt:lpstr>
      <vt:lpstr>Rationale</vt:lpstr>
      <vt:lpstr>Primitives – the ‘Things’ (Categories of building blocks. Similar to pieces of Lego®) </vt:lpstr>
      <vt:lpstr>For each Primitive, We Discuss …. </vt:lpstr>
      <vt:lpstr>1. Sensor (8 of 29)</vt:lpstr>
      <vt:lpstr>2. Aggregator (4 of 11)</vt:lpstr>
      <vt:lpstr>3. Communication Channel (6 of 12)</vt:lpstr>
      <vt:lpstr>PowerPoint Presentation</vt:lpstr>
      <vt:lpstr>4. eUtility (4 of 9) </vt:lpstr>
      <vt:lpstr>PowerPoint Presentation</vt:lpstr>
      <vt:lpstr>5. Decision trigger (6 of 19)</vt:lpstr>
      <vt:lpstr>PowerPoint Presentation</vt:lpstr>
      <vt:lpstr>Actuators</vt:lpstr>
      <vt:lpstr>PowerPoint Presentation</vt:lpstr>
      <vt:lpstr>Artificial Pancreas</vt:lpstr>
      <vt:lpstr>Pitfalls</vt:lpstr>
      <vt:lpstr>So How Do the 5 Apply Here?</vt:lpstr>
      <vt:lpstr>Liability</vt:lpstr>
      <vt:lpstr>IoT Virtual Assistants</vt:lpstr>
      <vt:lpstr>Ransomware ‘Things’? </vt:lpstr>
      <vt:lpstr>PowerPoint Presentation</vt:lpstr>
      <vt:lpstr>Trust Issues</vt:lpstr>
      <vt:lpstr>IoT Trustworthiness – 6 Concerns</vt:lpstr>
      <vt:lpstr>PowerPoint Presentation</vt:lpstr>
      <vt:lpstr>Special Element: Snapshot</vt:lpstr>
      <vt:lpstr>So the Issue is….?</vt:lpstr>
      <vt:lpstr>PowerPoint Presentation</vt:lpstr>
      <vt:lpstr>Problem #2 – Blockchain Race Conditions</vt:lpstr>
      <vt:lpstr>Basic Concern</vt:lpstr>
      <vt:lpstr>Basic Clock  Aggregation  Idea</vt:lpstr>
      <vt:lpstr>Figure 1</vt:lpstr>
      <vt:lpstr>Timestamping Authority (TsA)</vt:lpstr>
      <vt:lpstr>Figure 2</vt:lpstr>
      <vt:lpstr>Technical Approach</vt:lpstr>
      <vt:lpstr>Figure 3</vt:lpstr>
      <vt:lpstr>PowerPoint Presentation</vt:lpstr>
      <vt:lpstr>Atomic Clock</vt:lpstr>
      <vt:lpstr>Clocks Used</vt:lpstr>
      <vt:lpstr>Time Latencies</vt:lpstr>
      <vt:lpstr>Partial Solution to Time Latencies</vt:lpstr>
      <vt:lpstr>Figure 4</vt:lpstr>
      <vt:lpstr>Approximate Exact Time</vt:lpstr>
      <vt:lpstr>Additional Latencies to Consider</vt:lpstr>
      <vt:lpstr>Figure 5a</vt:lpstr>
      <vt:lpstr>Figure 5b</vt:lpstr>
      <vt:lpstr>Network Time Protocol (NTP)</vt:lpstr>
      <vt:lpstr>Timestamping</vt:lpstr>
      <vt:lpstr>Order Preservation</vt:lpstr>
      <vt:lpstr>Timestamping Authority (TsA)</vt:lpstr>
      <vt:lpstr>Single TsA?</vt:lpstr>
      <vt:lpstr>Chainpoint</vt:lpstr>
      <vt:lpstr>Atomic Clock Aggregation</vt:lpstr>
      <vt:lpstr>Client-server Timings</vt:lpstr>
      <vt:lpstr>Application to Blockchain (Before)</vt:lpstr>
      <vt:lpstr>Application to Blockchain (After)</vt:lpstr>
      <vt:lpstr>Implementation Description - github</vt:lpstr>
      <vt:lpstr>Final Thoughts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Aggregating Atomic Clocks for Time-Stamps (for Internet of Things and Blockchain) </dc:title>
  <dc:creator>Voas, Jeff (Fed)</dc:creator>
  <cp:lastModifiedBy>Kuhn, D. Richard (Fed)</cp:lastModifiedBy>
  <cp:revision>15</cp:revision>
  <dcterms:created xsi:type="dcterms:W3CDTF">2019-09-18T16:06:16Z</dcterms:created>
  <dcterms:modified xsi:type="dcterms:W3CDTF">2019-09-24T13:44:52Z</dcterms:modified>
</cp:coreProperties>
</file>